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9" r:id="rId3"/>
    <p:sldId id="263" r:id="rId4"/>
    <p:sldId id="262" r:id="rId5"/>
    <p:sldId id="264" r:id="rId6"/>
    <p:sldId id="265" r:id="rId7"/>
    <p:sldId id="266" r:id="rId8"/>
    <p:sldId id="268" r:id="rId9"/>
    <p:sldId id="285" r:id="rId10"/>
    <p:sldId id="269" r:id="rId11"/>
    <p:sldId id="270" r:id="rId12"/>
    <p:sldId id="273" r:id="rId13"/>
    <p:sldId id="274" r:id="rId14"/>
    <p:sldId id="275" r:id="rId15"/>
    <p:sldId id="286" r:id="rId16"/>
    <p:sldId id="276" r:id="rId17"/>
    <p:sldId id="277" r:id="rId18"/>
    <p:sldId id="278" r:id="rId19"/>
    <p:sldId id="284" r:id="rId20"/>
    <p:sldId id="279" r:id="rId21"/>
    <p:sldId id="280" r:id="rId22"/>
    <p:sldId id="281" r:id="rId23"/>
    <p:sldId id="282" r:id="rId24"/>
    <p:sldId id="283" r:id="rId25"/>
    <p:sldId id="287" r:id="rId26"/>
    <p:sldId id="288" r:id="rId27"/>
    <p:sldId id="289" r:id="rId2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DEF8"/>
    <a:srgbClr val="FF9900"/>
    <a:srgbClr val="A0D0BA"/>
    <a:srgbClr val="98BAA9"/>
    <a:srgbClr val="F9FBFA"/>
    <a:srgbClr val="000099"/>
    <a:srgbClr val="213F22"/>
    <a:srgbClr val="FFDE53"/>
    <a:srgbClr val="005696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-322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40123" y="993642"/>
            <a:ext cx="7884682" cy="3255264"/>
          </a:xfrm>
        </p:spPr>
        <p:txBody>
          <a:bodyPr>
            <a:normAutofit fontScale="90000"/>
          </a:bodyPr>
          <a:lstStyle/>
          <a:p>
            <a:pPr algn="ctr"/>
            <a:r>
              <a:rPr lang="pt-PT" sz="4800" dirty="0" smtClean="0"/>
              <a:t>Seminário Técnico para os beneficiários de projetos aprovados na 1.ª convocatória do </a:t>
            </a:r>
            <a:br>
              <a:rPr lang="pt-PT" sz="4800" dirty="0" smtClean="0"/>
            </a:br>
            <a:r>
              <a:rPr lang="pt-PT" sz="4800" dirty="0" smtClean="0"/>
              <a:t>Programa INTERREG V-A MAC 2014-2020</a:t>
            </a:r>
            <a:endParaRPr lang="pt-PT" sz="4800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1100015" y="4494362"/>
            <a:ext cx="7315200" cy="1242204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pt-PT" b="1" i="1" dirty="0" smtClean="0"/>
              <a:t>14 de março de 2017-Las Palmas de </a:t>
            </a:r>
            <a:r>
              <a:rPr lang="pt-PT" b="1" i="1" dirty="0" err="1" smtClean="0"/>
              <a:t>Gran</a:t>
            </a:r>
            <a:r>
              <a:rPr lang="pt-PT" b="1" i="1" dirty="0" smtClean="0"/>
              <a:t> Canaria</a:t>
            </a:r>
          </a:p>
          <a:p>
            <a:pPr algn="r"/>
            <a:r>
              <a:rPr lang="pt-PT" b="1" i="1" dirty="0" smtClean="0"/>
              <a:t>16 de março de 2017-Santa Cruz de Tenerife</a:t>
            </a:r>
          </a:p>
          <a:p>
            <a:pPr algn="r"/>
            <a:r>
              <a:rPr lang="pt-PT" b="1" i="1" dirty="0" smtClean="0"/>
              <a:t>20 de março de 2017-Funchal, Madeira</a:t>
            </a:r>
          </a:p>
          <a:p>
            <a:pPr algn="r"/>
            <a:r>
              <a:rPr lang="pt-PT" b="1" i="1" dirty="0" smtClean="0"/>
              <a:t>22 de março de 2017-Angra do Heroísmo, Terceira, Açores</a:t>
            </a:r>
          </a:p>
          <a:p>
            <a:endParaRPr lang="es-ES_tradnl" b="1" dirty="0"/>
          </a:p>
          <a:p>
            <a:endParaRPr lang="es-ES" b="1" dirty="0"/>
          </a:p>
        </p:txBody>
      </p:sp>
      <p:pic>
        <p:nvPicPr>
          <p:cNvPr id="1027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3262" y="980016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:\PO INTERREG V A\Comunicação\logos\logo-alto_MAC 2014-2020_rgb_P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3263" y="4417473"/>
            <a:ext cx="2322918" cy="147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74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GESTÃO FINANCEIRA </a:t>
            </a:r>
            <a:b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 </a:t>
            </a:r>
            <a:b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PROJETOS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3676993" y="2053771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1. O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CIRCUITO 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FINANCEIRO</a:t>
            </a: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: 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DESPESAS E PAGAMENTOS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AutoShape 12"/>
          <p:cNvSpPr>
            <a:spLocks noChangeArrowheads="1"/>
          </p:cNvSpPr>
          <p:nvPr/>
        </p:nvSpPr>
        <p:spPr bwMode="auto">
          <a:xfrm>
            <a:off x="3672871" y="3092198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 ELEGIBILIDADE DA DESPESA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3672871" y="4099473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3. 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 DESPESA </a:t>
            </a: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FEDER 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FORA DO ESPAÇO </a:t>
            </a: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DE 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COOPERAÇÃO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0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:\PO INTERREG V A\Comunicação\logos\logo-ancho_MAC 2014-2020_rgb_P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7" y="6097398"/>
            <a:ext cx="3085365" cy="7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027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364302"/>
            <a:ext cx="2843897" cy="2451864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ADIANTAMENTO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cxnSp>
        <p:nvCxnSpPr>
          <p:cNvPr id="20" name="AutoShape 19"/>
          <p:cNvCxnSpPr>
            <a:cxnSpLocks noChangeShapeType="1"/>
            <a:stCxn id="50" idx="3"/>
          </p:cNvCxnSpPr>
          <p:nvPr/>
        </p:nvCxnSpPr>
        <p:spPr bwMode="auto">
          <a:xfrm flipV="1">
            <a:off x="5865091" y="2191146"/>
            <a:ext cx="3664614" cy="4987"/>
          </a:xfrm>
          <a:prstGeom prst="straightConnector1">
            <a:avLst/>
          </a:prstGeom>
          <a:noFill/>
          <a:ln w="19050">
            <a:solidFill>
              <a:srgbClr val="99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AutoShape 20"/>
          <p:cNvCxnSpPr>
            <a:cxnSpLocks noChangeShapeType="1"/>
            <a:stCxn id="52" idx="3"/>
          </p:cNvCxnSpPr>
          <p:nvPr/>
        </p:nvCxnSpPr>
        <p:spPr bwMode="auto">
          <a:xfrm>
            <a:off x="5865089" y="2684440"/>
            <a:ext cx="3664614" cy="8945"/>
          </a:xfrm>
          <a:prstGeom prst="straightConnector1">
            <a:avLst/>
          </a:prstGeom>
          <a:noFill/>
          <a:ln w="19050">
            <a:solidFill>
              <a:srgbClr val="99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6290540" y="1054361"/>
            <a:ext cx="19812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900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s-ES" altLang="es-ES" sz="1200" dirty="0" smtClean="0">
                <a:solidFill>
                  <a:srgbClr val="800080"/>
                </a:solidFill>
                <a:latin typeface="Arial Narrow" panose="020B0606020202030204" pitchFamily="34" charset="0"/>
              </a:rPr>
              <a:t>Pedido adiantamento </a:t>
            </a:r>
            <a:r>
              <a:rPr lang="es-ES" altLang="es-ES" sz="1200" dirty="0">
                <a:solidFill>
                  <a:srgbClr val="800080"/>
                </a:solidFill>
                <a:latin typeface="Arial Narrow" panose="020B0606020202030204" pitchFamily="34" charset="0"/>
              </a:rPr>
              <a:t>BP</a:t>
            </a:r>
          </a:p>
        </p:txBody>
      </p: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9694140" y="3536517"/>
            <a:ext cx="1371600" cy="677862"/>
            <a:chOff x="624" y="2688"/>
            <a:chExt cx="864" cy="407"/>
          </a:xfrm>
        </p:grpSpPr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624" y="2688"/>
              <a:ext cx="864" cy="407"/>
            </a:xfrm>
            <a:prstGeom prst="rect">
              <a:avLst/>
            </a:prstGeom>
            <a:solidFill>
              <a:srgbClr val="00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s-ES" altLang="es-ES">
                <a:solidFill>
                  <a:prstClr val="black"/>
                </a:solidFill>
              </a:endParaRPr>
            </a:p>
          </p:txBody>
        </p:sp>
        <p:sp>
          <p:nvSpPr>
            <p:cNvPr id="34" name="Text Box 33"/>
            <p:cNvSpPr txBox="1">
              <a:spLocks noChangeArrowheads="1"/>
            </p:cNvSpPr>
            <p:nvPr/>
          </p:nvSpPr>
          <p:spPr bwMode="auto">
            <a:xfrm>
              <a:off x="672" y="2736"/>
              <a:ext cx="816" cy="314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" altLang="es-ES" sz="1400" dirty="0" smtClean="0">
                  <a:solidFill>
                    <a:prstClr val="white"/>
                  </a:solidFill>
                  <a:latin typeface="Arial Narrow" panose="020B0606020202030204" pitchFamily="34" charset="0"/>
                </a:rPr>
                <a:t>Secretaria </a:t>
              </a:r>
              <a:r>
                <a:rPr lang="es-ES" altLang="es-ES" sz="1400" dirty="0">
                  <a:solidFill>
                    <a:prstClr val="white"/>
                  </a:solidFill>
                  <a:latin typeface="Arial Narrow" panose="020B0606020202030204" pitchFamily="34" charset="0"/>
                </a:rPr>
                <a:t>Conjunta</a:t>
              </a:r>
            </a:p>
          </p:txBody>
        </p:sp>
      </p:grpSp>
      <p:cxnSp>
        <p:nvCxnSpPr>
          <p:cNvPr id="41" name="AutoShape 40"/>
          <p:cNvCxnSpPr>
            <a:cxnSpLocks noChangeShapeType="1"/>
          </p:cNvCxnSpPr>
          <p:nvPr/>
        </p:nvCxnSpPr>
        <p:spPr bwMode="auto">
          <a:xfrm>
            <a:off x="5848610" y="1267295"/>
            <a:ext cx="3681095" cy="8311"/>
          </a:xfrm>
          <a:prstGeom prst="straightConnector1">
            <a:avLst/>
          </a:prstGeom>
          <a:noFill/>
          <a:ln w="19050">
            <a:solidFill>
              <a:srgbClr val="99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Text Box 46"/>
          <p:cNvSpPr txBox="1">
            <a:spLocks noChangeArrowheads="1"/>
          </p:cNvSpPr>
          <p:nvPr/>
        </p:nvSpPr>
        <p:spPr bwMode="auto">
          <a:xfrm>
            <a:off x="10253133" y="2862839"/>
            <a:ext cx="152618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" altLang="es-ES" sz="1200" dirty="0" smtClean="0">
                <a:solidFill>
                  <a:srgbClr val="7030A0"/>
                </a:solidFill>
                <a:latin typeface="Arial Narrow" panose="020B0606020202030204" pitchFamily="34" charset="0"/>
              </a:rPr>
              <a:t>Pedidos de adiantamento por beneficiário</a:t>
            </a:r>
            <a:endParaRPr lang="es-ES" altLang="es-ES" sz="1200" dirty="0">
              <a:solidFill>
                <a:srgbClr val="7030A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6" name="AutoShape 49"/>
          <p:cNvCxnSpPr>
            <a:cxnSpLocks noChangeShapeType="1"/>
            <a:stCxn id="33" idx="1"/>
            <a:endCxn id="65" idx="3"/>
          </p:cNvCxnSpPr>
          <p:nvPr/>
        </p:nvCxnSpPr>
        <p:spPr bwMode="auto">
          <a:xfrm flipH="1">
            <a:off x="8105480" y="3875448"/>
            <a:ext cx="1588660" cy="6647"/>
          </a:xfrm>
          <a:prstGeom prst="straightConnector1">
            <a:avLst/>
          </a:prstGeom>
          <a:noFill/>
          <a:ln w="19050">
            <a:solidFill>
              <a:srgbClr val="009999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Text Box 5"/>
          <p:cNvSpPr txBox="1">
            <a:spLocks noChangeArrowheads="1"/>
          </p:cNvSpPr>
          <p:nvPr/>
        </p:nvSpPr>
        <p:spPr bwMode="auto">
          <a:xfrm>
            <a:off x="4181565" y="2042244"/>
            <a:ext cx="1683526" cy="307777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4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Beneficiário </a:t>
            </a:r>
            <a:r>
              <a:rPr lang="es-ES_tradnl" altLang="es-ES" sz="1400" dirty="0">
                <a:solidFill>
                  <a:prstClr val="white"/>
                </a:solidFill>
                <a:latin typeface="Arial Narrow" panose="020B0606020202030204" pitchFamily="34" charset="0"/>
              </a:rPr>
              <a:t>FEDER 2</a:t>
            </a:r>
            <a:endParaRPr lang="es-ES" altLang="es-ES" sz="14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51" name="Text Box 5"/>
          <p:cNvSpPr txBox="1">
            <a:spLocks noGrp="1" noChangeArrowheads="1"/>
          </p:cNvSpPr>
          <p:nvPr>
            <p:ph idx="1"/>
          </p:nvPr>
        </p:nvSpPr>
        <p:spPr bwMode="auto">
          <a:xfrm>
            <a:off x="4188547" y="1119843"/>
            <a:ext cx="1685780" cy="286232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ctr" eaLnBrk="1" hangingPunct="1">
              <a:spcBef>
                <a:spcPct val="50000"/>
              </a:spcBef>
              <a:buNone/>
            </a:pPr>
            <a:r>
              <a:rPr lang="es-ES_tradnl" altLang="es-ES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Beneficiário </a:t>
            </a:r>
            <a:r>
              <a:rPr lang="es-ES_tradnl" altLang="es-ES" sz="1400" dirty="0">
                <a:solidFill>
                  <a:schemeClr val="bg1"/>
                </a:solidFill>
                <a:latin typeface="Arial Narrow" panose="020B0606020202030204" pitchFamily="34" charset="0"/>
              </a:rPr>
              <a:t>Principal</a:t>
            </a:r>
            <a:endParaRPr lang="es-ES" altLang="es-ES" sz="1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52" name="Text Box 5"/>
          <p:cNvSpPr txBox="1">
            <a:spLocks noChangeArrowheads="1"/>
          </p:cNvSpPr>
          <p:nvPr/>
        </p:nvSpPr>
        <p:spPr bwMode="auto">
          <a:xfrm>
            <a:off x="4168236" y="2530551"/>
            <a:ext cx="1696853" cy="307777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4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Beneficiário </a:t>
            </a:r>
            <a:r>
              <a:rPr lang="es-ES_tradnl" altLang="es-ES" sz="1400" dirty="0">
                <a:solidFill>
                  <a:prstClr val="white"/>
                </a:solidFill>
                <a:latin typeface="Arial Narrow" panose="020B0606020202030204" pitchFamily="34" charset="0"/>
              </a:rPr>
              <a:t>FEDER 3</a:t>
            </a:r>
            <a:endParaRPr lang="es-ES" altLang="es-ES" sz="14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64" name="Group 31"/>
          <p:cNvGrpSpPr>
            <a:grpSpLocks/>
          </p:cNvGrpSpPr>
          <p:nvPr/>
        </p:nvGrpSpPr>
        <p:grpSpPr bwMode="auto">
          <a:xfrm>
            <a:off x="6733880" y="3543162"/>
            <a:ext cx="1371600" cy="677865"/>
            <a:chOff x="624" y="2362"/>
            <a:chExt cx="864" cy="407"/>
          </a:xfrm>
        </p:grpSpPr>
        <p:sp>
          <p:nvSpPr>
            <p:cNvPr id="65" name="Rectangle 32"/>
            <p:cNvSpPr>
              <a:spLocks noChangeArrowheads="1"/>
            </p:cNvSpPr>
            <p:nvPr/>
          </p:nvSpPr>
          <p:spPr bwMode="auto">
            <a:xfrm>
              <a:off x="624" y="2362"/>
              <a:ext cx="864" cy="407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s-ES" altLang="es-ES">
                <a:solidFill>
                  <a:prstClr val="black"/>
                </a:solidFill>
              </a:endParaRPr>
            </a:p>
          </p:txBody>
        </p:sp>
        <p:sp>
          <p:nvSpPr>
            <p:cNvPr id="66" name="Text Box 33"/>
            <p:cNvSpPr txBox="1">
              <a:spLocks noChangeArrowheads="1"/>
            </p:cNvSpPr>
            <p:nvPr/>
          </p:nvSpPr>
          <p:spPr bwMode="auto">
            <a:xfrm>
              <a:off x="672" y="2406"/>
              <a:ext cx="816" cy="314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" altLang="es-ES" sz="1400" dirty="0" smtClean="0">
                  <a:solidFill>
                    <a:prstClr val="white"/>
                  </a:solidFill>
                  <a:latin typeface="Arial Narrow" panose="020B0606020202030204" pitchFamily="34" charset="0"/>
                </a:rPr>
                <a:t>Autoridade </a:t>
              </a:r>
              <a:r>
                <a:rPr lang="es-ES" altLang="es-ES" sz="1400" dirty="0">
                  <a:solidFill>
                    <a:prstClr val="white"/>
                  </a:solidFill>
                  <a:latin typeface="Arial Narrow" panose="020B0606020202030204" pitchFamily="34" charset="0"/>
                </a:rPr>
                <a:t>de </a:t>
              </a:r>
              <a:r>
                <a:rPr lang="es-ES" altLang="es-ES" sz="1400" dirty="0" smtClean="0">
                  <a:solidFill>
                    <a:prstClr val="white"/>
                  </a:solidFill>
                  <a:latin typeface="Arial Narrow" panose="020B0606020202030204" pitchFamily="34" charset="0"/>
                </a:rPr>
                <a:t>Certificação</a:t>
              </a:r>
              <a:endParaRPr lang="es-ES" altLang="es-ES" sz="1400" dirty="0">
                <a:solidFill>
                  <a:prstClr val="white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61" name="Text Box 21"/>
          <p:cNvSpPr txBox="1">
            <a:spLocks noChangeArrowheads="1"/>
          </p:cNvSpPr>
          <p:nvPr/>
        </p:nvSpPr>
        <p:spPr bwMode="auto">
          <a:xfrm>
            <a:off x="6332105" y="1982614"/>
            <a:ext cx="19812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900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s-ES" altLang="es-ES" sz="1200" dirty="0" smtClean="0">
                <a:solidFill>
                  <a:srgbClr val="800080"/>
                </a:solidFill>
                <a:latin typeface="Arial Narrow" panose="020B0606020202030204" pitchFamily="34" charset="0"/>
              </a:rPr>
              <a:t>Pedido adiantamento </a:t>
            </a:r>
            <a:r>
              <a:rPr lang="es-ES" altLang="es-ES" sz="1200" dirty="0">
                <a:solidFill>
                  <a:srgbClr val="800080"/>
                </a:solidFill>
                <a:latin typeface="Arial Narrow" panose="020B0606020202030204" pitchFamily="34" charset="0"/>
              </a:rPr>
              <a:t>BF 2</a:t>
            </a:r>
          </a:p>
        </p:txBody>
      </p:sp>
      <p:sp>
        <p:nvSpPr>
          <p:cNvPr id="62" name="Text Box 21"/>
          <p:cNvSpPr txBox="1">
            <a:spLocks noChangeArrowheads="1"/>
          </p:cNvSpPr>
          <p:nvPr/>
        </p:nvSpPr>
        <p:spPr bwMode="auto">
          <a:xfrm>
            <a:off x="6345959" y="2495230"/>
            <a:ext cx="19812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900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s-ES" altLang="es-ES" sz="1200" dirty="0">
                <a:solidFill>
                  <a:srgbClr val="800080"/>
                </a:solidFill>
                <a:latin typeface="Arial Narrow" panose="020B0606020202030204" pitchFamily="34" charset="0"/>
              </a:rPr>
              <a:t>Pedido </a:t>
            </a:r>
            <a:r>
              <a:rPr lang="es-ES" altLang="es-ES" sz="1200" dirty="0" smtClean="0">
                <a:solidFill>
                  <a:srgbClr val="800080"/>
                </a:solidFill>
                <a:latin typeface="Arial Narrow" panose="020B0606020202030204" pitchFamily="34" charset="0"/>
              </a:rPr>
              <a:t>adiantamento </a:t>
            </a:r>
            <a:r>
              <a:rPr lang="es-ES" altLang="es-ES" sz="1200" dirty="0">
                <a:solidFill>
                  <a:srgbClr val="800080"/>
                </a:solidFill>
                <a:latin typeface="Arial Narrow" panose="020B0606020202030204" pitchFamily="34" charset="0"/>
              </a:rPr>
              <a:t>BF 3</a:t>
            </a:r>
          </a:p>
        </p:txBody>
      </p:sp>
      <p:sp>
        <p:nvSpPr>
          <p:cNvPr id="67" name="Text Box 5"/>
          <p:cNvSpPr txBox="1">
            <a:spLocks noChangeArrowheads="1"/>
          </p:cNvSpPr>
          <p:nvPr/>
        </p:nvSpPr>
        <p:spPr bwMode="auto">
          <a:xfrm>
            <a:off x="9529705" y="1065051"/>
            <a:ext cx="1685780" cy="1794337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rtlCol="0" anchor="ctr">
            <a:sp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50000"/>
              </a:spcBef>
              <a:buClr>
                <a:srgbClr val="F0A22E"/>
              </a:buClr>
              <a:buFont typeface="Wingdings 2" pitchFamily="18" charset="2"/>
              <a:buNone/>
            </a:pPr>
            <a:endParaRPr lang="es-ES_tradnl" altLang="es-ES" sz="1400" dirty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pPr marL="0" indent="0" algn="ctr">
              <a:spcBef>
                <a:spcPct val="50000"/>
              </a:spcBef>
              <a:buClr>
                <a:srgbClr val="F0A22E"/>
              </a:buClr>
              <a:buFont typeface="Wingdings 2" pitchFamily="18" charset="2"/>
              <a:buNone/>
            </a:pPr>
            <a:endParaRPr lang="es-ES_tradnl" altLang="es-ES" sz="1400" dirty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pPr marL="0" indent="0" algn="ctr">
              <a:spcBef>
                <a:spcPct val="50000"/>
              </a:spcBef>
              <a:buClr>
                <a:srgbClr val="F0A22E"/>
              </a:buClr>
              <a:buFont typeface="Wingdings 2" pitchFamily="18" charset="2"/>
              <a:buNone/>
            </a:pPr>
            <a:r>
              <a:rPr lang="es-ES_tradnl" altLang="es-ES" sz="14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Beneficiário </a:t>
            </a:r>
            <a:endParaRPr lang="es-ES_tradnl" altLang="es-ES" sz="1400" dirty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pPr marL="0" indent="0" algn="ctr">
              <a:spcBef>
                <a:spcPct val="50000"/>
              </a:spcBef>
              <a:buClr>
                <a:srgbClr val="F0A22E"/>
              </a:buClr>
              <a:buFont typeface="Wingdings 2" pitchFamily="18" charset="2"/>
              <a:buNone/>
            </a:pPr>
            <a:r>
              <a:rPr lang="es-ES_tradnl" altLang="es-ES" sz="1400" dirty="0">
                <a:solidFill>
                  <a:prstClr val="white"/>
                </a:solidFill>
                <a:latin typeface="Arial Narrow" panose="020B0606020202030204" pitchFamily="34" charset="0"/>
              </a:rPr>
              <a:t>Principal</a:t>
            </a:r>
          </a:p>
          <a:p>
            <a:pPr marL="0" indent="0" algn="ctr">
              <a:spcBef>
                <a:spcPct val="50000"/>
              </a:spcBef>
              <a:buClr>
                <a:srgbClr val="F0A22E"/>
              </a:buClr>
              <a:buFont typeface="Wingdings 2" pitchFamily="18" charset="2"/>
              <a:buNone/>
            </a:pPr>
            <a:endParaRPr lang="es-ES_tradnl" altLang="es-ES" sz="1400" dirty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pPr marL="0" indent="0" algn="ctr">
              <a:spcBef>
                <a:spcPct val="50000"/>
              </a:spcBef>
              <a:buClr>
                <a:srgbClr val="F0A22E"/>
              </a:buClr>
              <a:buFont typeface="Wingdings 2" pitchFamily="18" charset="2"/>
              <a:buNone/>
            </a:pPr>
            <a:endParaRPr lang="es-ES" altLang="es-ES" sz="14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0" name="Conector recto de flecha 39"/>
          <p:cNvCxnSpPr>
            <a:endCxn id="33" idx="0"/>
          </p:cNvCxnSpPr>
          <p:nvPr/>
        </p:nvCxnSpPr>
        <p:spPr>
          <a:xfrm>
            <a:off x="10363359" y="2859388"/>
            <a:ext cx="16581" cy="677129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angular 48"/>
          <p:cNvCxnSpPr>
            <a:stCxn id="65" idx="1"/>
            <a:endCxn id="51" idx="1"/>
          </p:cNvCxnSpPr>
          <p:nvPr/>
        </p:nvCxnSpPr>
        <p:spPr>
          <a:xfrm rot="10800000">
            <a:off x="4188548" y="1262959"/>
            <a:ext cx="2545333" cy="2619136"/>
          </a:xfrm>
          <a:prstGeom prst="bentConnector3">
            <a:avLst>
              <a:gd name="adj1" fmla="val 10898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cto de flecha 56"/>
          <p:cNvCxnSpPr/>
          <p:nvPr/>
        </p:nvCxnSpPr>
        <p:spPr>
          <a:xfrm>
            <a:off x="3953164" y="2191146"/>
            <a:ext cx="215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cto de flecha 58"/>
          <p:cNvCxnSpPr>
            <a:endCxn id="52" idx="1"/>
          </p:cNvCxnSpPr>
          <p:nvPr/>
        </p:nvCxnSpPr>
        <p:spPr>
          <a:xfrm flipV="1">
            <a:off x="3962400" y="2684440"/>
            <a:ext cx="205836" cy="8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Marcador de contenido 8"/>
          <p:cNvSpPr txBox="1">
            <a:spLocks/>
          </p:cNvSpPr>
          <p:nvPr/>
        </p:nvSpPr>
        <p:spPr>
          <a:xfrm>
            <a:off x="3870035" y="4444509"/>
            <a:ext cx="7795491" cy="17346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rgbClr val="F0A22E"/>
              </a:buClr>
              <a:buFont typeface="Wingdings 2" pitchFamily="18" charset="2"/>
              <a:buAutoNum type="arabicPeriod"/>
            </a:pPr>
            <a:r>
              <a:rPr lang="es-ES_tradnl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Montante do adiantamento: </a:t>
            </a:r>
            <a:r>
              <a:rPr lang="es-ES_tradnl" sz="1600" dirty="0">
                <a:solidFill>
                  <a:prstClr val="black">
                    <a:lumMod val="65000"/>
                    <a:lumOff val="35000"/>
                  </a:prstClr>
                </a:solidFill>
              </a:rPr>
              <a:t>5% </a:t>
            </a:r>
            <a:r>
              <a:rPr lang="es-ES_tradnl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do </a:t>
            </a:r>
            <a:r>
              <a:rPr lang="es-ES_tradnl" sz="1600" dirty="0">
                <a:solidFill>
                  <a:prstClr val="black">
                    <a:lumMod val="65000"/>
                    <a:lumOff val="35000"/>
                  </a:prstClr>
                </a:solidFill>
              </a:rPr>
              <a:t>FEDER </a:t>
            </a:r>
            <a:r>
              <a:rPr lang="es-ES_tradnl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aprovado </a:t>
            </a:r>
            <a:r>
              <a:rPr lang="es-ES_tradnl" sz="1600" dirty="0">
                <a:solidFill>
                  <a:prstClr val="black">
                    <a:lumMod val="65000"/>
                    <a:lumOff val="35000"/>
                  </a:prstClr>
                </a:solidFill>
              </a:rPr>
              <a:t>a cada </a:t>
            </a:r>
            <a:r>
              <a:rPr lang="es-ES_tradnl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beneficiário</a:t>
            </a:r>
            <a:endParaRPr lang="es-ES_tradnl" sz="1600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marL="457200" indent="-457200">
              <a:buClr>
                <a:srgbClr val="F0A22E"/>
              </a:buClr>
              <a:buFont typeface="Wingdings 2" pitchFamily="18" charset="2"/>
              <a:buAutoNum type="arabicPeriod"/>
            </a:pPr>
            <a:r>
              <a:rPr lang="es-ES_tradnl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Prazo </a:t>
            </a:r>
            <a:r>
              <a:rPr lang="es-ES_tradnl" sz="1600" dirty="0">
                <a:solidFill>
                  <a:prstClr val="black">
                    <a:lumMod val="65000"/>
                    <a:lumOff val="35000"/>
                  </a:prstClr>
                </a:solidFill>
              </a:rPr>
              <a:t>para solicitar </a:t>
            </a:r>
            <a:r>
              <a:rPr lang="es-ES_tradnl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o adiantamento: </a:t>
            </a:r>
            <a:r>
              <a:rPr lang="es-ES_tradnl" sz="1600" dirty="0">
                <a:solidFill>
                  <a:prstClr val="black">
                    <a:lumMod val="65000"/>
                    <a:lumOff val="35000"/>
                  </a:prstClr>
                </a:solidFill>
              </a:rPr>
              <a:t>máx. 3 meses </a:t>
            </a:r>
            <a:r>
              <a:rPr lang="es-ES_tradnl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a contar da data do contrato</a:t>
            </a:r>
            <a:endParaRPr lang="es-ES_tradnl" sz="1600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marL="457200" indent="-457200">
              <a:buClr>
                <a:srgbClr val="F0A22E"/>
              </a:buClr>
              <a:buFont typeface="Wingdings 2" pitchFamily="18" charset="2"/>
              <a:buAutoNum type="arabicPeriod"/>
            </a:pPr>
            <a:r>
              <a:rPr lang="es-ES_tradnl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Tarefa “pedido de adiantamento” criada </a:t>
            </a:r>
            <a:r>
              <a:rPr lang="es-ES_tradnl" sz="1600" dirty="0">
                <a:solidFill>
                  <a:prstClr val="black">
                    <a:lumMod val="65000"/>
                    <a:lumOff val="35000"/>
                  </a:prstClr>
                </a:solidFill>
              </a:rPr>
              <a:t>por cada </a:t>
            </a:r>
            <a:r>
              <a:rPr lang="es-ES_tradnl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Beneficiário </a:t>
            </a:r>
            <a:r>
              <a:rPr lang="es-ES_tradnl" sz="1600" dirty="0">
                <a:solidFill>
                  <a:prstClr val="black">
                    <a:lumMod val="65000"/>
                    <a:lumOff val="35000"/>
                  </a:prstClr>
                </a:solidFill>
              </a:rPr>
              <a:t>FEDER </a:t>
            </a:r>
            <a:r>
              <a:rPr lang="es-ES_tradnl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e </a:t>
            </a:r>
            <a:r>
              <a:rPr lang="es-ES_tradnl" sz="1600" dirty="0">
                <a:solidFill>
                  <a:prstClr val="black">
                    <a:lumMod val="65000"/>
                    <a:lumOff val="35000"/>
                  </a:prstClr>
                </a:solidFill>
              </a:rPr>
              <a:t>finalizada </a:t>
            </a:r>
            <a:r>
              <a:rPr lang="es-ES_tradnl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pelo Beneficiário </a:t>
            </a:r>
            <a:r>
              <a:rPr lang="es-ES_tradnl" sz="1600" dirty="0">
                <a:solidFill>
                  <a:prstClr val="black">
                    <a:lumMod val="65000"/>
                    <a:lumOff val="35000"/>
                  </a:prstClr>
                </a:solidFill>
              </a:rPr>
              <a:t>Principal</a:t>
            </a:r>
          </a:p>
          <a:p>
            <a:pPr marL="457200" indent="-457200">
              <a:buClr>
                <a:srgbClr val="F0A22E"/>
              </a:buClr>
              <a:buFont typeface="Wingdings 2" pitchFamily="18" charset="2"/>
              <a:buAutoNum type="arabicPeriod"/>
            </a:pPr>
            <a:r>
              <a:rPr lang="es-ES_tradnl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A Autoridade </a:t>
            </a:r>
            <a:r>
              <a:rPr lang="es-ES_tradnl" sz="1600" dirty="0">
                <a:solidFill>
                  <a:prstClr val="black">
                    <a:lumMod val="65000"/>
                    <a:lumOff val="35000"/>
                  </a:prstClr>
                </a:solidFill>
              </a:rPr>
              <a:t>de </a:t>
            </a:r>
            <a:r>
              <a:rPr lang="es-ES_tradnl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Certificação </a:t>
            </a:r>
            <a:r>
              <a:rPr lang="es-ES_tradnl" sz="1600" dirty="0">
                <a:solidFill>
                  <a:prstClr val="black">
                    <a:lumMod val="65000"/>
                    <a:lumOff val="35000"/>
                  </a:prstClr>
                </a:solidFill>
              </a:rPr>
              <a:t>paga </a:t>
            </a:r>
            <a:r>
              <a:rPr lang="es-ES_tradnl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diretamente </a:t>
            </a:r>
            <a:r>
              <a:rPr lang="es-ES_tradnl" sz="1600" dirty="0">
                <a:solidFill>
                  <a:prstClr val="black">
                    <a:lumMod val="65000"/>
                    <a:lumOff val="35000"/>
                  </a:prstClr>
                </a:solidFill>
              </a:rPr>
              <a:t>a cada beneficiario</a:t>
            </a:r>
            <a:endParaRPr lang="es-ES" sz="16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9" name="Text Box 48"/>
          <p:cNvSpPr txBox="1">
            <a:spLocks noChangeArrowheads="1"/>
          </p:cNvSpPr>
          <p:nvPr/>
        </p:nvSpPr>
        <p:spPr bwMode="auto">
          <a:xfrm>
            <a:off x="4799922" y="3598251"/>
            <a:ext cx="106516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" altLang="es-ES" sz="1400" dirty="0" smtClean="0">
                <a:solidFill>
                  <a:srgbClr val="FF9900"/>
                </a:solidFill>
                <a:latin typeface="Arial Narrow" panose="020B0606020202030204" pitchFamily="34" charset="0"/>
              </a:rPr>
              <a:t>Pagamentos</a:t>
            </a:r>
            <a:endParaRPr lang="es-ES" altLang="es-ES" sz="1400" dirty="0">
              <a:solidFill>
                <a:srgbClr val="FF9900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CIRCUITO </a:t>
            </a:r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FINANCEIRO</a:t>
            </a:r>
            <a:endParaRPr lang="es-ES" sz="2800" dirty="0"/>
          </a:p>
        </p:txBody>
      </p: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4194190" y="1565757"/>
            <a:ext cx="1685780" cy="286232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rtlCol="0" anchor="ctr">
            <a:sp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es-ES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Beneficiário </a:t>
            </a:r>
            <a:r>
              <a:rPr lang="es-ES_tradnl" altLang="es-ES" sz="1400" dirty="0">
                <a:solidFill>
                  <a:schemeClr val="bg1"/>
                </a:solidFill>
                <a:latin typeface="Arial Narrow" panose="020B0606020202030204" pitchFamily="34" charset="0"/>
              </a:rPr>
              <a:t>FEDER 1</a:t>
            </a:r>
            <a:endParaRPr lang="es-ES" altLang="es-ES" sz="1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35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G:\PO INTERREG V A\Comunicação\logos\logo-ancho_MAC 2014-2020_rgb_P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7" y="6097398"/>
            <a:ext cx="3085365" cy="7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24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DECLARAÇÕES </a:t>
            </a:r>
            <a:r>
              <a:rPr lang="es-ES_tradnl" sz="2000" b="1" dirty="0">
                <a:solidFill>
                  <a:srgbClr val="FF9900"/>
                </a:solidFill>
              </a:rPr>
              <a:t>DE </a:t>
            </a:r>
            <a:r>
              <a:rPr lang="es-ES_tradnl" sz="2000" b="1" dirty="0" smtClean="0">
                <a:solidFill>
                  <a:srgbClr val="FF9900"/>
                </a:solidFill>
              </a:rPr>
              <a:t>DESPESAS PAGAS E </a:t>
            </a:r>
            <a:r>
              <a:rPr lang="es-ES_tradnl" sz="2000" b="1" dirty="0">
                <a:solidFill>
                  <a:srgbClr val="FF9900"/>
                </a:solidFill>
              </a:rPr>
              <a:t>REEMBOLSOS</a:t>
            </a:r>
          </a:p>
          <a:p>
            <a:pPr algn="ctr"/>
            <a:r>
              <a:rPr lang="es-ES_tradnl" sz="2000" b="1" dirty="0">
                <a:solidFill>
                  <a:srgbClr val="FF9900"/>
                </a:solidFill>
              </a:rPr>
              <a:t>(</a:t>
            </a:r>
            <a:r>
              <a:rPr lang="es-ES_tradnl" sz="2000" b="1" dirty="0" err="1">
                <a:solidFill>
                  <a:srgbClr val="FF9900"/>
                </a:solidFill>
              </a:rPr>
              <a:t>DDPs</a:t>
            </a:r>
            <a:r>
              <a:rPr lang="es-ES_tradnl" sz="2000" b="1" dirty="0">
                <a:solidFill>
                  <a:srgbClr val="FF9900"/>
                </a:solidFill>
              </a:rPr>
              <a:t> e</a:t>
            </a:r>
            <a:r>
              <a:rPr lang="es-ES_tradnl" sz="2000" b="1" dirty="0" smtClean="0">
                <a:solidFill>
                  <a:srgbClr val="FF9900"/>
                </a:solidFill>
              </a:rPr>
              <a:t> </a:t>
            </a:r>
            <a:r>
              <a:rPr lang="es-ES_tradnl" sz="2000" b="1" dirty="0" err="1">
                <a:solidFill>
                  <a:srgbClr val="FF9900"/>
                </a:solidFill>
              </a:rPr>
              <a:t>PPs</a:t>
            </a:r>
            <a:r>
              <a:rPr lang="es-ES_tradnl" sz="2000" b="1" dirty="0">
                <a:solidFill>
                  <a:srgbClr val="FF9900"/>
                </a:solidFill>
              </a:rPr>
              <a:t>)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187395" y="1201739"/>
            <a:ext cx="1189038" cy="523875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4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Beneficiário FEDER 1</a:t>
            </a:r>
            <a:endParaRPr lang="es-ES" altLang="es-ES" sz="14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576023" y="3284538"/>
            <a:ext cx="1371600" cy="646112"/>
          </a:xfrm>
          <a:prstGeom prst="rect">
            <a:avLst/>
          </a:prstGeom>
          <a:solidFill>
            <a:srgbClr val="00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ES" sz="14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Correspondente </a:t>
            </a:r>
            <a:endParaRPr lang="es-ES_tradnl" altLang="es-ES" sz="1400" dirty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s-ES_tradnl" altLang="es-ES" sz="1400" dirty="0">
                <a:solidFill>
                  <a:prstClr val="white"/>
                </a:solidFill>
                <a:latin typeface="Arial Narrow" panose="020B0606020202030204" pitchFamily="34" charset="0"/>
              </a:rPr>
              <a:t>Regional</a:t>
            </a:r>
            <a:endParaRPr lang="es-ES" altLang="es-ES" sz="14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9" name="AutoShape 18"/>
          <p:cNvCxnSpPr>
            <a:cxnSpLocks noChangeShapeType="1"/>
            <a:stCxn id="6" idx="3"/>
            <a:endCxn id="17" idx="0"/>
          </p:cNvCxnSpPr>
          <p:nvPr/>
        </p:nvCxnSpPr>
        <p:spPr bwMode="auto">
          <a:xfrm>
            <a:off x="5376433" y="1463677"/>
            <a:ext cx="1885390" cy="1820861"/>
          </a:xfrm>
          <a:prstGeom prst="straightConnector1">
            <a:avLst/>
          </a:prstGeom>
          <a:noFill/>
          <a:ln w="19050">
            <a:solidFill>
              <a:srgbClr val="99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AutoShape 19"/>
          <p:cNvCxnSpPr>
            <a:cxnSpLocks noChangeShapeType="1"/>
            <a:stCxn id="50" idx="3"/>
            <a:endCxn id="17" idx="0"/>
          </p:cNvCxnSpPr>
          <p:nvPr/>
        </p:nvCxnSpPr>
        <p:spPr bwMode="auto">
          <a:xfrm>
            <a:off x="5370603" y="2073277"/>
            <a:ext cx="1891220" cy="1211261"/>
          </a:xfrm>
          <a:prstGeom prst="straightConnector1">
            <a:avLst/>
          </a:prstGeom>
          <a:noFill/>
          <a:ln w="19050">
            <a:solidFill>
              <a:srgbClr val="99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AutoShape 20"/>
          <p:cNvCxnSpPr>
            <a:cxnSpLocks noChangeShapeType="1"/>
            <a:stCxn id="52" idx="3"/>
            <a:endCxn id="17" idx="0"/>
          </p:cNvCxnSpPr>
          <p:nvPr/>
        </p:nvCxnSpPr>
        <p:spPr bwMode="auto">
          <a:xfrm>
            <a:off x="5357275" y="2700131"/>
            <a:ext cx="1904548" cy="584407"/>
          </a:xfrm>
          <a:prstGeom prst="straightConnector1">
            <a:avLst/>
          </a:prstGeom>
          <a:noFill/>
          <a:ln w="19050">
            <a:solidFill>
              <a:srgbClr val="99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6371158" y="2358489"/>
            <a:ext cx="1981200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900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s-ES" altLang="es-ES" sz="1400" dirty="0" smtClean="0">
                <a:solidFill>
                  <a:srgbClr val="800080"/>
                </a:solidFill>
                <a:latin typeface="Arial Narrow" panose="020B0606020202030204" pitchFamily="34" charset="0"/>
              </a:rPr>
              <a:t>Declarações </a:t>
            </a:r>
            <a:endParaRPr lang="es-ES" altLang="es-ES" sz="1400" dirty="0">
              <a:solidFill>
                <a:srgbClr val="800080"/>
              </a:solidFill>
              <a:latin typeface="Arial Narrow" panose="020B0606020202030204" pitchFamily="34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s-ES" altLang="es-ES" sz="1400" dirty="0">
                <a:solidFill>
                  <a:srgbClr val="800080"/>
                </a:solidFill>
                <a:latin typeface="Arial Narrow" panose="020B0606020202030204" pitchFamily="34" charset="0"/>
              </a:rPr>
              <a:t>de </a:t>
            </a:r>
            <a:r>
              <a:rPr lang="es-ES" altLang="es-ES" sz="1400" dirty="0" smtClean="0">
                <a:solidFill>
                  <a:srgbClr val="800080"/>
                </a:solidFill>
                <a:latin typeface="Arial Narrow" panose="020B0606020202030204" pitchFamily="34" charset="0"/>
              </a:rPr>
              <a:t>despesas pagas</a:t>
            </a:r>
            <a:endParaRPr lang="es-ES" altLang="es-ES" sz="1400" dirty="0">
              <a:solidFill>
                <a:srgbClr val="800080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5928484" y="1052514"/>
            <a:ext cx="2879725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" altLang="es-ES" sz="12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s-ES" altLang="es-ES" sz="1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Datas para </a:t>
            </a:r>
            <a:r>
              <a:rPr lang="es-ES" altLang="es-ES" sz="1200" dirty="0">
                <a:solidFill>
                  <a:prstClr val="black"/>
                </a:solidFill>
                <a:latin typeface="Arial Narrow" panose="020B0606020202030204" pitchFamily="34" charset="0"/>
              </a:rPr>
              <a:t>declarar </a:t>
            </a:r>
            <a:r>
              <a:rPr lang="es-ES" altLang="es-ES" sz="1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despesas estabelecidas no Guia </a:t>
            </a:r>
            <a:r>
              <a:rPr lang="es-ES" altLang="es-ES" sz="1200" dirty="0">
                <a:solidFill>
                  <a:prstClr val="black"/>
                </a:solidFill>
                <a:latin typeface="Arial Narrow" panose="020B0606020202030204" pitchFamily="34" charset="0"/>
              </a:rPr>
              <a:t>de </a:t>
            </a:r>
            <a:r>
              <a:rPr lang="es-ES" altLang="es-ES" sz="1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Gestão Financeira</a:t>
            </a:r>
            <a:endParaRPr lang="es-ES" altLang="es-ES" sz="12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24" name="Group 23"/>
          <p:cNvGrpSpPr>
            <a:grpSpLocks/>
          </p:cNvGrpSpPr>
          <p:nvPr/>
        </p:nvGrpSpPr>
        <p:grpSpPr bwMode="auto">
          <a:xfrm rot="10800000">
            <a:off x="3830486" y="1412445"/>
            <a:ext cx="2736217" cy="2232025"/>
            <a:chOff x="3792" y="2563"/>
            <a:chExt cx="1152" cy="1325"/>
          </a:xfrm>
        </p:grpSpPr>
        <p:cxnSp>
          <p:nvCxnSpPr>
            <p:cNvPr id="25" name="AutoShape 24"/>
            <p:cNvCxnSpPr>
              <a:cxnSpLocks noChangeShapeType="1"/>
            </p:cNvCxnSpPr>
            <p:nvPr/>
          </p:nvCxnSpPr>
          <p:spPr bwMode="auto">
            <a:xfrm>
              <a:off x="3792" y="2563"/>
              <a:ext cx="1008" cy="557"/>
            </a:xfrm>
            <a:prstGeom prst="bentConnector3">
              <a:avLst>
                <a:gd name="adj1" fmla="val 114287"/>
              </a:avLst>
            </a:prstGeom>
            <a:noFill/>
            <a:ln w="19050">
              <a:solidFill>
                <a:srgbClr val="00A4DE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26" name="Group 25"/>
            <p:cNvGrpSpPr>
              <a:grpSpLocks/>
            </p:cNvGrpSpPr>
            <p:nvPr/>
          </p:nvGrpSpPr>
          <p:grpSpPr bwMode="auto">
            <a:xfrm>
              <a:off x="4800" y="3120"/>
              <a:ext cx="144" cy="768"/>
              <a:chOff x="5040" y="3264"/>
              <a:chExt cx="144" cy="768"/>
            </a:xfrm>
          </p:grpSpPr>
          <p:cxnSp>
            <p:nvCxnSpPr>
              <p:cNvPr id="27" name="AutoShape 26"/>
              <p:cNvCxnSpPr>
                <a:cxnSpLocks noChangeShapeType="1"/>
              </p:cNvCxnSpPr>
              <p:nvPr/>
            </p:nvCxnSpPr>
            <p:spPr bwMode="auto">
              <a:xfrm rot="5400000">
                <a:off x="4920" y="3384"/>
                <a:ext cx="384" cy="144"/>
              </a:xfrm>
              <a:prstGeom prst="bentConnector2">
                <a:avLst/>
              </a:prstGeom>
              <a:noFill/>
              <a:ln w="19050">
                <a:solidFill>
                  <a:srgbClr val="00A4DE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8" name="AutoShape 27"/>
              <p:cNvCxnSpPr>
                <a:cxnSpLocks noChangeShapeType="1"/>
              </p:cNvCxnSpPr>
              <p:nvPr/>
            </p:nvCxnSpPr>
            <p:spPr bwMode="auto">
              <a:xfrm rot="5400000">
                <a:off x="4920" y="3768"/>
                <a:ext cx="384" cy="144"/>
              </a:xfrm>
              <a:prstGeom prst="bentConnector2">
                <a:avLst/>
              </a:prstGeom>
              <a:noFill/>
              <a:ln w="19050">
                <a:solidFill>
                  <a:srgbClr val="00A4DE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cxnSp>
        <p:nvCxnSpPr>
          <p:cNvPr id="31" name="AutoShape 30"/>
          <p:cNvCxnSpPr>
            <a:cxnSpLocks noChangeShapeType="1"/>
          </p:cNvCxnSpPr>
          <p:nvPr/>
        </p:nvCxnSpPr>
        <p:spPr bwMode="auto">
          <a:xfrm flipV="1">
            <a:off x="7789999" y="1628776"/>
            <a:ext cx="2112962" cy="1979613"/>
          </a:xfrm>
          <a:prstGeom prst="bentConnector3">
            <a:avLst>
              <a:gd name="adj1" fmla="val 99921"/>
            </a:avLst>
          </a:prstGeom>
          <a:noFill/>
          <a:ln w="19050">
            <a:solidFill>
              <a:srgbClr val="0099CC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10257552" y="4173823"/>
            <a:ext cx="1371600" cy="677862"/>
            <a:chOff x="624" y="2688"/>
            <a:chExt cx="864" cy="407"/>
          </a:xfrm>
        </p:grpSpPr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624" y="2688"/>
              <a:ext cx="864" cy="407"/>
            </a:xfrm>
            <a:prstGeom prst="rect">
              <a:avLst/>
            </a:prstGeom>
            <a:solidFill>
              <a:srgbClr val="00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s-ES" altLang="es-ES">
                <a:solidFill>
                  <a:prstClr val="black"/>
                </a:solidFill>
              </a:endParaRPr>
            </a:p>
          </p:txBody>
        </p:sp>
        <p:sp>
          <p:nvSpPr>
            <p:cNvPr id="34" name="Text Box 33"/>
            <p:cNvSpPr txBox="1">
              <a:spLocks noChangeArrowheads="1"/>
            </p:cNvSpPr>
            <p:nvPr/>
          </p:nvSpPr>
          <p:spPr bwMode="auto">
            <a:xfrm>
              <a:off x="672" y="2736"/>
              <a:ext cx="816" cy="314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" altLang="es-ES" sz="1400" dirty="0" smtClean="0">
                  <a:solidFill>
                    <a:prstClr val="white"/>
                  </a:solidFill>
                  <a:latin typeface="Arial Narrow" panose="020B0606020202030204" pitchFamily="34" charset="0"/>
                </a:rPr>
                <a:t>Secretaria </a:t>
              </a:r>
              <a:r>
                <a:rPr lang="es-ES" altLang="es-ES" sz="1400" dirty="0">
                  <a:solidFill>
                    <a:prstClr val="white"/>
                  </a:solidFill>
                  <a:latin typeface="Arial Narrow" panose="020B0606020202030204" pitchFamily="34" charset="0"/>
                </a:rPr>
                <a:t>Conjunta</a:t>
              </a:r>
            </a:p>
          </p:txBody>
        </p:sp>
      </p:grp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3694694" y="4184073"/>
            <a:ext cx="1371601" cy="667612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ES" sz="14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Comissão </a:t>
            </a:r>
            <a:endParaRPr lang="es-ES_tradnl" altLang="es-ES" sz="1400" dirty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s-ES_tradnl" altLang="es-ES" sz="14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Europeia</a:t>
            </a:r>
            <a:endParaRPr lang="es-ES" altLang="es-ES" sz="14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1" name="AutoShape 40"/>
          <p:cNvCxnSpPr>
            <a:cxnSpLocks noChangeShapeType="1"/>
            <a:stCxn id="51" idx="2"/>
            <a:endCxn id="17" idx="0"/>
          </p:cNvCxnSpPr>
          <p:nvPr/>
        </p:nvCxnSpPr>
        <p:spPr bwMode="auto">
          <a:xfrm flipH="1">
            <a:off x="7261823" y="1639510"/>
            <a:ext cx="2592564" cy="1645028"/>
          </a:xfrm>
          <a:prstGeom prst="straightConnector1">
            <a:avLst/>
          </a:prstGeom>
          <a:noFill/>
          <a:ln w="19050">
            <a:solidFill>
              <a:srgbClr val="99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AutoShape 45"/>
          <p:cNvCxnSpPr>
            <a:cxnSpLocks noChangeShapeType="1"/>
          </p:cNvCxnSpPr>
          <p:nvPr/>
        </p:nvCxnSpPr>
        <p:spPr bwMode="auto">
          <a:xfrm rot="16200000" flipH="1">
            <a:off x="9283113" y="2149628"/>
            <a:ext cx="2710147" cy="1367973"/>
          </a:xfrm>
          <a:prstGeom prst="bentConnector3">
            <a:avLst>
              <a:gd name="adj1" fmla="val -3166"/>
            </a:avLst>
          </a:prstGeom>
          <a:noFill/>
          <a:ln w="19050">
            <a:solidFill>
              <a:srgbClr val="7030A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Text Box 46"/>
          <p:cNvSpPr txBox="1">
            <a:spLocks noChangeArrowheads="1"/>
          </p:cNvSpPr>
          <p:nvPr/>
        </p:nvSpPr>
        <p:spPr bwMode="auto">
          <a:xfrm>
            <a:off x="10306380" y="2342292"/>
            <a:ext cx="103587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" altLang="es-ES" sz="1400" dirty="0" smtClean="0">
                <a:solidFill>
                  <a:srgbClr val="7030A0"/>
                </a:solidFill>
                <a:latin typeface="Arial Narrow" panose="020B0606020202030204" pitchFamily="34" charset="0"/>
              </a:rPr>
              <a:t>Pedidos </a:t>
            </a:r>
            <a:r>
              <a:rPr lang="es-ES" altLang="es-ES" sz="1400" dirty="0">
                <a:solidFill>
                  <a:srgbClr val="7030A0"/>
                </a:solidFill>
                <a:latin typeface="Arial Narrow" panose="020B0606020202030204" pitchFamily="34" charset="0"/>
              </a:rPr>
              <a:t>de </a:t>
            </a:r>
            <a:r>
              <a:rPr lang="es-ES" altLang="es-ES" sz="1400" dirty="0" smtClean="0">
                <a:solidFill>
                  <a:srgbClr val="7030A0"/>
                </a:solidFill>
                <a:latin typeface="Arial Narrow" panose="020B0606020202030204" pitchFamily="34" charset="0"/>
              </a:rPr>
              <a:t>Pagamento </a:t>
            </a:r>
            <a:r>
              <a:rPr lang="es-ES" altLang="es-ES" sz="1400" dirty="0">
                <a:solidFill>
                  <a:srgbClr val="7030A0"/>
                </a:solidFill>
                <a:latin typeface="Arial Narrow" panose="020B0606020202030204" pitchFamily="34" charset="0"/>
              </a:rPr>
              <a:t>por </a:t>
            </a:r>
            <a:r>
              <a:rPr lang="es-ES" altLang="es-ES" sz="1400" dirty="0" smtClean="0">
                <a:solidFill>
                  <a:srgbClr val="7030A0"/>
                </a:solidFill>
                <a:latin typeface="Arial Narrow" panose="020B0606020202030204" pitchFamily="34" charset="0"/>
              </a:rPr>
              <a:t>beneficiário</a:t>
            </a:r>
            <a:endParaRPr lang="es-ES" altLang="es-ES" sz="1400" dirty="0">
              <a:solidFill>
                <a:srgbClr val="7030A0"/>
              </a:solidFill>
              <a:latin typeface="Arial Narrow" panose="020B0606020202030204" pitchFamily="34" charset="0"/>
            </a:endParaRPr>
          </a:p>
        </p:txBody>
      </p:sp>
      <p:sp>
        <p:nvSpPr>
          <p:cNvPr id="45" name="Text Box 48"/>
          <p:cNvSpPr txBox="1">
            <a:spLocks noChangeArrowheads="1"/>
          </p:cNvSpPr>
          <p:nvPr/>
        </p:nvSpPr>
        <p:spPr bwMode="auto">
          <a:xfrm>
            <a:off x="4682421" y="4195330"/>
            <a:ext cx="22860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" altLang="es-ES" sz="1400" dirty="0" smtClean="0">
                <a:solidFill>
                  <a:srgbClr val="FF9900"/>
                </a:solidFill>
                <a:latin typeface="Arial Narrow" panose="020B0606020202030204" pitchFamily="34" charset="0"/>
              </a:rPr>
              <a:t>Certificação </a:t>
            </a:r>
            <a:r>
              <a:rPr lang="es-ES" altLang="es-ES" sz="1400" dirty="0">
                <a:solidFill>
                  <a:srgbClr val="FF9900"/>
                </a:solidFill>
                <a:latin typeface="Arial Narrow" panose="020B0606020202030204" pitchFamily="34" charset="0"/>
              </a:rPr>
              <a:t>CE</a:t>
            </a:r>
          </a:p>
        </p:txBody>
      </p:sp>
      <p:cxnSp>
        <p:nvCxnSpPr>
          <p:cNvPr id="46" name="AutoShape 49"/>
          <p:cNvCxnSpPr>
            <a:cxnSpLocks noChangeShapeType="1"/>
            <a:stCxn id="33" idx="1"/>
            <a:endCxn id="65" idx="3"/>
          </p:cNvCxnSpPr>
          <p:nvPr/>
        </p:nvCxnSpPr>
        <p:spPr bwMode="auto">
          <a:xfrm flipH="1">
            <a:off x="7966941" y="4512754"/>
            <a:ext cx="2290611" cy="6641"/>
          </a:xfrm>
          <a:prstGeom prst="straightConnector1">
            <a:avLst/>
          </a:prstGeom>
          <a:noFill/>
          <a:ln w="19050">
            <a:solidFill>
              <a:srgbClr val="009999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AutoShape 50"/>
          <p:cNvCxnSpPr>
            <a:cxnSpLocks noChangeShapeType="1"/>
            <a:stCxn id="65" idx="1"/>
            <a:endCxn id="39" idx="3"/>
          </p:cNvCxnSpPr>
          <p:nvPr/>
        </p:nvCxnSpPr>
        <p:spPr bwMode="auto">
          <a:xfrm flipH="1" flipV="1">
            <a:off x="5066295" y="4517879"/>
            <a:ext cx="1529046" cy="1516"/>
          </a:xfrm>
          <a:prstGeom prst="straightConnector1">
            <a:avLst/>
          </a:prstGeom>
          <a:noFill/>
          <a:ln w="12700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Text Box 5"/>
          <p:cNvSpPr txBox="1">
            <a:spLocks noChangeArrowheads="1"/>
          </p:cNvSpPr>
          <p:nvPr/>
        </p:nvSpPr>
        <p:spPr bwMode="auto">
          <a:xfrm>
            <a:off x="4181565" y="1811339"/>
            <a:ext cx="1189038" cy="523875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4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Beneficiário FEDER 2</a:t>
            </a:r>
            <a:endParaRPr lang="es-ES" altLang="es-ES" sz="14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51" name="Text Box 5"/>
          <p:cNvSpPr txBox="1">
            <a:spLocks noGrp="1" noChangeArrowheads="1"/>
          </p:cNvSpPr>
          <p:nvPr>
            <p:ph idx="1"/>
          </p:nvPr>
        </p:nvSpPr>
        <p:spPr bwMode="auto">
          <a:xfrm>
            <a:off x="9190692" y="1159379"/>
            <a:ext cx="1327390" cy="480131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ctr" eaLnBrk="1" hangingPunct="1">
              <a:spcBef>
                <a:spcPct val="50000"/>
              </a:spcBef>
              <a:buNone/>
            </a:pPr>
            <a:r>
              <a:rPr lang="es-ES_tradnl" altLang="es-ES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Beneficiário </a:t>
            </a:r>
            <a:r>
              <a:rPr lang="es-ES_tradnl" altLang="es-ES" sz="1400" dirty="0">
                <a:solidFill>
                  <a:schemeClr val="bg1"/>
                </a:solidFill>
                <a:latin typeface="Arial Narrow" panose="020B0606020202030204" pitchFamily="34" charset="0"/>
              </a:rPr>
              <a:t>Principal</a:t>
            </a:r>
            <a:endParaRPr lang="es-ES" altLang="es-ES" sz="1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52" name="Text Box 5"/>
          <p:cNvSpPr txBox="1">
            <a:spLocks noChangeArrowheads="1"/>
          </p:cNvSpPr>
          <p:nvPr/>
        </p:nvSpPr>
        <p:spPr bwMode="auto">
          <a:xfrm>
            <a:off x="4168237" y="2438193"/>
            <a:ext cx="1189038" cy="523875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4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Beneficiário FEDER 3</a:t>
            </a:r>
            <a:endParaRPr lang="es-ES" altLang="es-ES" sz="14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53" name="Text Box 21"/>
          <p:cNvSpPr txBox="1">
            <a:spLocks noChangeArrowheads="1"/>
          </p:cNvSpPr>
          <p:nvPr/>
        </p:nvSpPr>
        <p:spPr bwMode="auto">
          <a:xfrm>
            <a:off x="7873639" y="3349257"/>
            <a:ext cx="1981200" cy="221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900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s-ES" altLang="es-ES" sz="1400" dirty="0" smtClean="0">
                <a:solidFill>
                  <a:srgbClr val="00A4DE"/>
                </a:solidFill>
                <a:latin typeface="Arial Narrow" panose="020B0606020202030204" pitchFamily="34" charset="0"/>
              </a:rPr>
              <a:t>Validações</a:t>
            </a:r>
            <a:r>
              <a:rPr lang="es-ES" altLang="es-ES" sz="1500" dirty="0" smtClean="0">
                <a:solidFill>
                  <a:srgbClr val="00A4DE"/>
                </a:solidFill>
                <a:latin typeface="Arial Narrow" panose="020B0606020202030204" pitchFamily="34" charset="0"/>
              </a:rPr>
              <a:t> </a:t>
            </a:r>
            <a:endParaRPr lang="es-ES" altLang="es-ES" sz="1500" dirty="0">
              <a:solidFill>
                <a:srgbClr val="00A4DE"/>
              </a:solidFill>
              <a:latin typeface="Arial Narrow" panose="020B0606020202030204" pitchFamily="34" charset="0"/>
            </a:endParaRPr>
          </a:p>
        </p:txBody>
      </p:sp>
      <p:sp>
        <p:nvSpPr>
          <p:cNvPr id="54" name="Text Box 21"/>
          <p:cNvSpPr txBox="1">
            <a:spLocks noChangeArrowheads="1"/>
          </p:cNvSpPr>
          <p:nvPr/>
        </p:nvSpPr>
        <p:spPr bwMode="auto">
          <a:xfrm>
            <a:off x="3786539" y="3437005"/>
            <a:ext cx="1981200" cy="221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900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s-ES" altLang="es-ES" sz="1400" dirty="0" smtClean="0">
                <a:solidFill>
                  <a:srgbClr val="00A4DE"/>
                </a:solidFill>
                <a:latin typeface="Arial Narrow" panose="020B0606020202030204" pitchFamily="34" charset="0"/>
              </a:rPr>
              <a:t>Validações</a:t>
            </a:r>
            <a:r>
              <a:rPr lang="es-ES" altLang="es-ES" sz="1500" dirty="0" smtClean="0">
                <a:solidFill>
                  <a:srgbClr val="00A4DE"/>
                </a:solidFill>
                <a:latin typeface="Arial Narrow" panose="020B0606020202030204" pitchFamily="34" charset="0"/>
              </a:rPr>
              <a:t> </a:t>
            </a:r>
            <a:endParaRPr lang="es-ES" altLang="es-ES" sz="1500" dirty="0">
              <a:solidFill>
                <a:srgbClr val="00A4DE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64" name="Group 31"/>
          <p:cNvGrpSpPr>
            <a:grpSpLocks/>
          </p:cNvGrpSpPr>
          <p:nvPr/>
        </p:nvGrpSpPr>
        <p:grpSpPr bwMode="auto">
          <a:xfrm>
            <a:off x="6595341" y="4180462"/>
            <a:ext cx="1371600" cy="677865"/>
            <a:chOff x="624" y="2362"/>
            <a:chExt cx="864" cy="407"/>
          </a:xfrm>
        </p:grpSpPr>
        <p:sp>
          <p:nvSpPr>
            <p:cNvPr id="65" name="Rectangle 32"/>
            <p:cNvSpPr>
              <a:spLocks noChangeArrowheads="1"/>
            </p:cNvSpPr>
            <p:nvPr/>
          </p:nvSpPr>
          <p:spPr bwMode="auto">
            <a:xfrm>
              <a:off x="624" y="2362"/>
              <a:ext cx="864" cy="407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s-ES" altLang="es-ES">
                <a:solidFill>
                  <a:prstClr val="black"/>
                </a:solidFill>
              </a:endParaRPr>
            </a:p>
          </p:txBody>
        </p:sp>
        <p:sp>
          <p:nvSpPr>
            <p:cNvPr id="66" name="Text Box 33"/>
            <p:cNvSpPr txBox="1">
              <a:spLocks noChangeArrowheads="1"/>
            </p:cNvSpPr>
            <p:nvPr/>
          </p:nvSpPr>
          <p:spPr bwMode="auto">
            <a:xfrm>
              <a:off x="672" y="2406"/>
              <a:ext cx="816" cy="314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" altLang="es-ES" sz="1400" dirty="0" smtClean="0">
                  <a:solidFill>
                    <a:prstClr val="white"/>
                  </a:solidFill>
                  <a:latin typeface="Arial Narrow" panose="020B0606020202030204" pitchFamily="34" charset="0"/>
                </a:rPr>
                <a:t>Autoridade </a:t>
              </a:r>
              <a:r>
                <a:rPr lang="es-ES" altLang="es-ES" sz="1400" dirty="0">
                  <a:solidFill>
                    <a:prstClr val="white"/>
                  </a:solidFill>
                  <a:latin typeface="Arial Narrow" panose="020B0606020202030204" pitchFamily="34" charset="0"/>
                </a:rPr>
                <a:t>de </a:t>
              </a:r>
              <a:r>
                <a:rPr lang="es-ES" altLang="es-ES" sz="1400" dirty="0" smtClean="0">
                  <a:solidFill>
                    <a:prstClr val="white"/>
                  </a:solidFill>
                  <a:latin typeface="Arial Narrow" panose="020B0606020202030204" pitchFamily="34" charset="0"/>
                </a:rPr>
                <a:t>Certificação</a:t>
              </a:r>
              <a:endParaRPr lang="es-ES" altLang="es-ES" sz="1400" dirty="0">
                <a:solidFill>
                  <a:prstClr val="white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73" name="Text Box 47"/>
          <p:cNvSpPr txBox="1">
            <a:spLocks noChangeArrowheads="1"/>
          </p:cNvSpPr>
          <p:nvPr/>
        </p:nvSpPr>
        <p:spPr bwMode="auto">
          <a:xfrm>
            <a:off x="7946156" y="4013907"/>
            <a:ext cx="228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" altLang="es-ES" sz="1400" dirty="0">
                <a:solidFill>
                  <a:srgbClr val="AD1F1F"/>
                </a:solidFill>
                <a:latin typeface="Arial Narrow" panose="020B0606020202030204" pitchFamily="34" charset="0"/>
              </a:rPr>
              <a:t> </a:t>
            </a:r>
            <a:r>
              <a:rPr lang="es-ES" altLang="es-ES" sz="1400" dirty="0" smtClean="0">
                <a:solidFill>
                  <a:srgbClr val="009999"/>
                </a:solidFill>
                <a:latin typeface="Arial Narrow" panose="020B0606020202030204" pitchFamily="34" charset="0"/>
              </a:rPr>
              <a:t>Pedidos de Pagamento validados</a:t>
            </a:r>
            <a:endParaRPr lang="es-ES" altLang="es-ES" sz="1400" dirty="0">
              <a:solidFill>
                <a:srgbClr val="009999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81" name="Conector recto de flecha 80"/>
          <p:cNvCxnSpPr/>
          <p:nvPr/>
        </p:nvCxnSpPr>
        <p:spPr>
          <a:xfrm>
            <a:off x="5066295" y="4628941"/>
            <a:ext cx="1529046" cy="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 Box 48"/>
          <p:cNvSpPr txBox="1">
            <a:spLocks noChangeArrowheads="1"/>
          </p:cNvSpPr>
          <p:nvPr/>
        </p:nvSpPr>
        <p:spPr bwMode="auto">
          <a:xfrm>
            <a:off x="4696278" y="4597109"/>
            <a:ext cx="22860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" altLang="es-ES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Pagamentos</a:t>
            </a:r>
            <a:endParaRPr lang="es-ES" altLang="es-ES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94" name="Conector recto 93"/>
          <p:cNvCxnSpPr>
            <a:stCxn id="65" idx="2"/>
          </p:cNvCxnSpPr>
          <p:nvPr/>
        </p:nvCxnSpPr>
        <p:spPr>
          <a:xfrm flipH="1">
            <a:off x="7281140" y="4858327"/>
            <a:ext cx="1" cy="13854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cto de flecha 95"/>
          <p:cNvCxnSpPr/>
          <p:nvPr/>
        </p:nvCxnSpPr>
        <p:spPr>
          <a:xfrm>
            <a:off x="7281141" y="5209311"/>
            <a:ext cx="4312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recto de flecha 98"/>
          <p:cNvCxnSpPr/>
          <p:nvPr/>
        </p:nvCxnSpPr>
        <p:spPr>
          <a:xfrm>
            <a:off x="7285763" y="5546431"/>
            <a:ext cx="4312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recto de flecha 99"/>
          <p:cNvCxnSpPr/>
          <p:nvPr/>
        </p:nvCxnSpPr>
        <p:spPr>
          <a:xfrm>
            <a:off x="7281146" y="5892795"/>
            <a:ext cx="4312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ector recto de flecha 100"/>
          <p:cNvCxnSpPr/>
          <p:nvPr/>
        </p:nvCxnSpPr>
        <p:spPr>
          <a:xfrm>
            <a:off x="7281140" y="6243780"/>
            <a:ext cx="4312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 Box 5"/>
          <p:cNvSpPr txBox="1">
            <a:spLocks noChangeArrowheads="1"/>
          </p:cNvSpPr>
          <p:nvPr/>
        </p:nvSpPr>
        <p:spPr bwMode="auto">
          <a:xfrm>
            <a:off x="7757565" y="5379917"/>
            <a:ext cx="1774363" cy="307777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4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Beneficiário FEDER 1</a:t>
            </a:r>
            <a:endParaRPr lang="es-ES" altLang="es-ES" sz="14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05" name="Text Box 5"/>
          <p:cNvSpPr txBox="1">
            <a:spLocks noChangeArrowheads="1"/>
          </p:cNvSpPr>
          <p:nvPr/>
        </p:nvSpPr>
        <p:spPr bwMode="auto">
          <a:xfrm>
            <a:off x="7762187" y="5735516"/>
            <a:ext cx="1774363" cy="307777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4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Beneficiário FEDER 2</a:t>
            </a:r>
            <a:endParaRPr lang="es-ES" altLang="es-ES" sz="14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06" name="Text Box 5"/>
          <p:cNvSpPr txBox="1">
            <a:spLocks noChangeArrowheads="1"/>
          </p:cNvSpPr>
          <p:nvPr/>
        </p:nvSpPr>
        <p:spPr bwMode="auto">
          <a:xfrm>
            <a:off x="7766805" y="6091112"/>
            <a:ext cx="1774363" cy="307777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4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Beneficiário FEDER 3</a:t>
            </a:r>
            <a:endParaRPr lang="es-ES" altLang="es-ES" sz="14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08" name="Text Box 5"/>
          <p:cNvSpPr txBox="1">
            <a:spLocks noChangeArrowheads="1"/>
          </p:cNvSpPr>
          <p:nvPr/>
        </p:nvSpPr>
        <p:spPr bwMode="auto">
          <a:xfrm>
            <a:off x="7762184" y="5024317"/>
            <a:ext cx="1774363" cy="307777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4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Beneficiário </a:t>
            </a:r>
            <a:r>
              <a:rPr lang="es-ES_tradnl" altLang="es-ES" sz="1400" dirty="0">
                <a:solidFill>
                  <a:prstClr val="white"/>
                </a:solidFill>
                <a:latin typeface="Arial Narrow" panose="020B0606020202030204" pitchFamily="34" charset="0"/>
              </a:rPr>
              <a:t>Principal</a:t>
            </a:r>
            <a:endParaRPr lang="es-ES" altLang="es-ES" sz="14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10" name="Text Box 48"/>
          <p:cNvSpPr txBox="1">
            <a:spLocks noChangeArrowheads="1"/>
          </p:cNvSpPr>
          <p:nvPr/>
        </p:nvSpPr>
        <p:spPr bwMode="auto">
          <a:xfrm>
            <a:off x="6045200" y="5261498"/>
            <a:ext cx="111298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" altLang="es-ES" sz="1400" dirty="0" smtClean="0">
                <a:solidFill>
                  <a:srgbClr val="FF9900"/>
                </a:solidFill>
                <a:latin typeface="Arial Narrow" panose="020B0606020202030204" pitchFamily="34" charset="0"/>
              </a:rPr>
              <a:t>Pagamentos</a:t>
            </a:r>
            <a:endParaRPr lang="es-ES" altLang="es-ES" sz="1400" dirty="0">
              <a:solidFill>
                <a:srgbClr val="FF9900"/>
              </a:solidFill>
              <a:latin typeface="Arial Narrow" panose="020B0606020202030204" pitchFamily="34" charset="0"/>
            </a:endParaRPr>
          </a:p>
        </p:txBody>
      </p:sp>
      <p:sp>
        <p:nvSpPr>
          <p:cNvPr id="111" name="Text Box 48"/>
          <p:cNvSpPr txBox="1">
            <a:spLocks noChangeArrowheads="1"/>
          </p:cNvSpPr>
          <p:nvPr/>
        </p:nvSpPr>
        <p:spPr bwMode="auto">
          <a:xfrm>
            <a:off x="6063193" y="5597843"/>
            <a:ext cx="109499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000" dirty="0" smtClean="0">
                <a:solidFill>
                  <a:srgbClr val="FF9900"/>
                </a:solidFill>
                <a:latin typeface="Arial Narrow" panose="020B0606020202030204" pitchFamily="34" charset="0"/>
              </a:rPr>
              <a:t>Até um </a:t>
            </a:r>
            <a:r>
              <a:rPr lang="es-ES_tradnl" altLang="es-ES" sz="1000" dirty="0">
                <a:solidFill>
                  <a:srgbClr val="FF9900"/>
                </a:solidFill>
                <a:latin typeface="Arial Narrow" panose="020B0606020202030204" pitchFamily="34" charset="0"/>
              </a:rPr>
              <a:t>máximo </a:t>
            </a:r>
            <a:r>
              <a:rPr lang="es-ES_tradnl" altLang="es-ES" sz="1000" dirty="0" smtClean="0">
                <a:solidFill>
                  <a:srgbClr val="FF9900"/>
                </a:solidFill>
                <a:latin typeface="Arial Narrow" panose="020B0606020202030204" pitchFamily="34" charset="0"/>
              </a:rPr>
              <a:t>de 95</a:t>
            </a:r>
            <a:r>
              <a:rPr lang="es-ES_tradnl" altLang="es-ES" sz="1000" dirty="0">
                <a:solidFill>
                  <a:srgbClr val="FF9900"/>
                </a:solidFill>
                <a:latin typeface="Arial Narrow" panose="020B0606020202030204" pitchFamily="34" charset="0"/>
              </a:rPr>
              <a:t>% </a:t>
            </a:r>
            <a:r>
              <a:rPr lang="es-ES_tradnl" altLang="es-ES" sz="1000" dirty="0" smtClean="0">
                <a:solidFill>
                  <a:srgbClr val="FF9900"/>
                </a:solidFill>
                <a:latin typeface="Arial Narrow" panose="020B0606020202030204" pitchFamily="34" charset="0"/>
              </a:rPr>
              <a:t>do </a:t>
            </a:r>
            <a:r>
              <a:rPr lang="es-ES_tradnl" altLang="es-ES" sz="1000" dirty="0">
                <a:solidFill>
                  <a:srgbClr val="FF9900"/>
                </a:solidFill>
                <a:latin typeface="Arial Narrow" panose="020B0606020202030204" pitchFamily="34" charset="0"/>
              </a:rPr>
              <a:t>FEDER </a:t>
            </a:r>
            <a:r>
              <a:rPr lang="es-ES_tradnl" altLang="es-ES" sz="1000" dirty="0" smtClean="0">
                <a:solidFill>
                  <a:srgbClr val="FF9900"/>
                </a:solidFill>
                <a:latin typeface="Arial Narrow" panose="020B0606020202030204" pitchFamily="34" charset="0"/>
              </a:rPr>
              <a:t>do projeto</a:t>
            </a:r>
            <a:endParaRPr lang="es-ES" altLang="es-ES" sz="1000" dirty="0">
              <a:solidFill>
                <a:srgbClr val="FF9900"/>
              </a:solidFill>
              <a:latin typeface="Arial Narrow" panose="020B0606020202030204" pitchFamily="34" charset="0"/>
            </a:endParaRPr>
          </a:p>
        </p:txBody>
      </p:sp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</a:t>
            </a:r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CIRCUITO </a:t>
            </a:r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FINANCEIRO</a:t>
            </a:r>
            <a:endParaRPr lang="es-ES" sz="2800" dirty="0"/>
          </a:p>
        </p:txBody>
      </p:sp>
      <p:pic>
        <p:nvPicPr>
          <p:cNvPr id="49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G:\PO INTERREG V A\Comunicação\logos\logo-ancho_MAC 2014-2020_rgb_P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7" y="6097398"/>
            <a:ext cx="3085365" cy="7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035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VALIDAÇÃO DAS DECLARAÇÕES </a:t>
            </a:r>
            <a:r>
              <a:rPr lang="es-ES_tradnl" sz="2000" b="1" dirty="0">
                <a:solidFill>
                  <a:srgbClr val="FF9900"/>
                </a:solidFill>
              </a:rPr>
              <a:t>DE </a:t>
            </a:r>
            <a:r>
              <a:rPr lang="es-ES_tradnl" sz="2000" b="1" dirty="0" smtClean="0">
                <a:solidFill>
                  <a:srgbClr val="FF9900"/>
                </a:solidFill>
              </a:rPr>
              <a:t>DESPESAS PAGAS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CIRCUITO </a:t>
            </a:r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FINANCEIRO</a:t>
            </a:r>
            <a:endParaRPr lang="es-ES" sz="2800" dirty="0"/>
          </a:p>
        </p:txBody>
      </p:sp>
      <p:sp>
        <p:nvSpPr>
          <p:cNvPr id="58" name="Text Box 33"/>
          <p:cNvSpPr txBox="1">
            <a:spLocks noChangeArrowheads="1"/>
          </p:cNvSpPr>
          <p:nvPr/>
        </p:nvSpPr>
        <p:spPr bwMode="auto">
          <a:xfrm>
            <a:off x="5889791" y="728142"/>
            <a:ext cx="1506538" cy="84608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  <a:extLst/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400" dirty="0">
                <a:latin typeface="Arial Narrow" panose="020B0606020202030204" pitchFamily="34" charset="0"/>
              </a:rPr>
              <a:t>DDP</a:t>
            </a:r>
          </a:p>
          <a:p>
            <a:pPr algn="ctr">
              <a:spcBef>
                <a:spcPct val="50000"/>
              </a:spcBef>
            </a:pPr>
            <a:r>
              <a:rPr lang="es-ES_tradnl" altLang="es-ES" sz="1400" dirty="0">
                <a:latin typeface="Arial Narrow" panose="020B0606020202030204" pitchFamily="34" charset="0"/>
              </a:rPr>
              <a:t>Estado “Declarada”</a:t>
            </a:r>
            <a:endParaRPr lang="es-ES" altLang="es-ES" sz="1400" dirty="0">
              <a:latin typeface="Arial Narrow" panose="020B0606020202030204" pitchFamily="34" charset="0"/>
            </a:endParaRPr>
          </a:p>
        </p:txBody>
      </p:sp>
      <p:sp>
        <p:nvSpPr>
          <p:cNvPr id="60" name="Rectangle 32"/>
          <p:cNvSpPr>
            <a:spLocks noChangeArrowheads="1"/>
          </p:cNvSpPr>
          <p:nvPr/>
        </p:nvSpPr>
        <p:spPr bwMode="auto">
          <a:xfrm>
            <a:off x="4085248" y="1838653"/>
            <a:ext cx="1120687" cy="493067"/>
          </a:xfrm>
          <a:prstGeom prst="rect">
            <a:avLst/>
          </a:prstGeom>
          <a:solidFill>
            <a:srgbClr val="00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400" dirty="0">
                <a:solidFill>
                  <a:schemeClr val="bg1"/>
                </a:solidFill>
                <a:latin typeface="Arial Narrow" panose="020B0606020202030204" pitchFamily="34" charset="0"/>
              </a:rPr>
              <a:t>DDP </a:t>
            </a:r>
            <a:r>
              <a:rPr lang="es-ES_tradnl" altLang="es-ES" sz="1400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correta</a:t>
            </a:r>
            <a:endParaRPr lang="es-ES" altLang="es-ES" sz="1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 rot="10800000" flipH="1" flipV="1">
            <a:off x="7286629" y="3453599"/>
            <a:ext cx="2633230" cy="553849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s-ES" sz="1400" dirty="0">
                <a:solidFill>
                  <a:prstClr val="black"/>
                </a:solidFill>
              </a:rPr>
              <a:t>DDP Validada </a:t>
            </a:r>
            <a:r>
              <a:rPr lang="es-ES" sz="1400" dirty="0" smtClean="0">
                <a:solidFill>
                  <a:prstClr val="black"/>
                </a:solidFill>
              </a:rPr>
              <a:t>Provisória</a:t>
            </a:r>
            <a:endParaRPr lang="es-ES" sz="1400" dirty="0">
              <a:solidFill>
                <a:prstClr val="black"/>
              </a:solidFill>
            </a:endParaRPr>
          </a:p>
          <a:p>
            <a:pPr algn="ctr" defTabSz="914400"/>
            <a:r>
              <a:rPr lang="es-ES" sz="1400" dirty="0">
                <a:solidFill>
                  <a:prstClr val="black"/>
                </a:solidFill>
              </a:rPr>
              <a:t>Estado </a:t>
            </a:r>
            <a:r>
              <a:rPr lang="es-ES" sz="1400" b="1" i="1" dirty="0">
                <a:solidFill>
                  <a:srgbClr val="ED7D31">
                    <a:lumMod val="75000"/>
                  </a:srgbClr>
                </a:solidFill>
              </a:rPr>
              <a:t>“Validada </a:t>
            </a:r>
            <a:r>
              <a:rPr lang="es-ES" sz="1400" b="1" i="1" dirty="0" smtClean="0">
                <a:solidFill>
                  <a:srgbClr val="ED7D31">
                    <a:lumMod val="75000"/>
                  </a:srgbClr>
                </a:solidFill>
              </a:rPr>
              <a:t>Provisória”</a:t>
            </a:r>
            <a:endParaRPr lang="es-ES" sz="1400" b="1" i="1" dirty="0">
              <a:solidFill>
                <a:srgbClr val="ED7D31">
                  <a:lumMod val="75000"/>
                </a:srgbClr>
              </a:solidFill>
            </a:endParaRPr>
          </a:p>
        </p:txBody>
      </p:sp>
      <p:sp>
        <p:nvSpPr>
          <p:cNvPr id="68" name="Rectángulo 67"/>
          <p:cNvSpPr/>
          <p:nvPr/>
        </p:nvSpPr>
        <p:spPr>
          <a:xfrm rot="10800000" flipH="1" flipV="1">
            <a:off x="7733175" y="5245186"/>
            <a:ext cx="1764150" cy="956546"/>
          </a:xfrm>
          <a:prstGeom prst="rect">
            <a:avLst/>
          </a:prstGeom>
          <a:solidFill>
            <a:srgbClr val="A0D0BA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s-ES" sz="1400" dirty="0">
                <a:solidFill>
                  <a:prstClr val="black"/>
                </a:solidFill>
              </a:rPr>
              <a:t>DDP Validada Definitiva</a:t>
            </a:r>
          </a:p>
          <a:p>
            <a:pPr algn="ctr" defTabSz="914400"/>
            <a:r>
              <a:rPr lang="es-ES" sz="1400" dirty="0">
                <a:solidFill>
                  <a:prstClr val="black"/>
                </a:solidFill>
              </a:rPr>
              <a:t>Estado </a:t>
            </a:r>
            <a:r>
              <a:rPr lang="es-ES" sz="1400" b="1" i="1" dirty="0">
                <a:solidFill>
                  <a:srgbClr val="ED7D31">
                    <a:lumMod val="75000"/>
                  </a:srgbClr>
                </a:solidFill>
              </a:rPr>
              <a:t>“Validada Definitiva”</a:t>
            </a:r>
          </a:p>
        </p:txBody>
      </p:sp>
      <p:sp>
        <p:nvSpPr>
          <p:cNvPr id="69" name="Rectangle 32"/>
          <p:cNvSpPr>
            <a:spLocks noChangeArrowheads="1"/>
          </p:cNvSpPr>
          <p:nvPr/>
        </p:nvSpPr>
        <p:spPr bwMode="auto">
          <a:xfrm>
            <a:off x="8034578" y="1838652"/>
            <a:ext cx="1120687" cy="493067"/>
          </a:xfrm>
          <a:prstGeom prst="rect">
            <a:avLst/>
          </a:prstGeom>
          <a:solidFill>
            <a:srgbClr val="7030A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400" dirty="0">
                <a:solidFill>
                  <a:schemeClr val="bg1"/>
                </a:solidFill>
                <a:latin typeface="Arial Narrow" panose="020B0606020202030204" pitchFamily="34" charset="0"/>
              </a:rPr>
              <a:t>DDP </a:t>
            </a:r>
            <a:r>
              <a:rPr lang="es-ES_tradnl" altLang="es-ES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incorreta</a:t>
            </a:r>
            <a:endParaRPr lang="es-ES" altLang="es-ES" sz="1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9" name="Conector angular 8"/>
          <p:cNvCxnSpPr>
            <a:stCxn id="58" idx="1"/>
            <a:endCxn id="60" idx="0"/>
          </p:cNvCxnSpPr>
          <p:nvPr/>
        </p:nvCxnSpPr>
        <p:spPr>
          <a:xfrm rot="10800000" flipV="1">
            <a:off x="4645593" y="1151183"/>
            <a:ext cx="1244199" cy="687470"/>
          </a:xfrm>
          <a:prstGeom prst="bentConnector2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angular 10"/>
          <p:cNvCxnSpPr>
            <a:stCxn id="58" idx="3"/>
            <a:endCxn id="69" idx="0"/>
          </p:cNvCxnSpPr>
          <p:nvPr/>
        </p:nvCxnSpPr>
        <p:spPr>
          <a:xfrm>
            <a:off x="7396329" y="1151183"/>
            <a:ext cx="1198593" cy="68746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>
            <a:stCxn id="60" idx="2"/>
          </p:cNvCxnSpPr>
          <p:nvPr/>
        </p:nvCxnSpPr>
        <p:spPr>
          <a:xfrm flipH="1">
            <a:off x="4635942" y="2331720"/>
            <a:ext cx="9650" cy="28817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>
            <a:stCxn id="69" idx="2"/>
            <a:endCxn id="67" idx="0"/>
          </p:cNvCxnSpPr>
          <p:nvPr/>
        </p:nvCxnSpPr>
        <p:spPr>
          <a:xfrm>
            <a:off x="8594922" y="2331719"/>
            <a:ext cx="8322" cy="1121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/>
          <p:cNvCxnSpPr>
            <a:stCxn id="67" idx="2"/>
            <a:endCxn id="68" idx="0"/>
          </p:cNvCxnSpPr>
          <p:nvPr/>
        </p:nvCxnSpPr>
        <p:spPr>
          <a:xfrm>
            <a:off x="8603244" y="4007448"/>
            <a:ext cx="12006" cy="12377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uadroTexto 29"/>
          <p:cNvSpPr txBox="1"/>
          <p:nvPr/>
        </p:nvSpPr>
        <p:spPr>
          <a:xfrm>
            <a:off x="8705757" y="2566815"/>
            <a:ext cx="3005953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_tradnl" sz="1200" dirty="0" smtClean="0"/>
              <a:t>Requerimento </a:t>
            </a:r>
            <a:r>
              <a:rPr lang="es-ES_tradnl" sz="1200" dirty="0"/>
              <a:t>(</a:t>
            </a:r>
            <a:r>
              <a:rPr lang="es-ES_tradnl" sz="1200" dirty="0" smtClean="0"/>
              <a:t>documentação suporte</a:t>
            </a:r>
            <a:r>
              <a:rPr lang="es-ES_tradnl" sz="1200" dirty="0"/>
              <a:t>)</a:t>
            </a:r>
          </a:p>
          <a:p>
            <a:r>
              <a:rPr lang="es-ES_tradnl" sz="1200" dirty="0" smtClean="0"/>
              <a:t>Prazo</a:t>
            </a:r>
            <a:r>
              <a:rPr lang="es-ES_tradnl" sz="1200" dirty="0"/>
              <a:t>: 10 </a:t>
            </a:r>
            <a:r>
              <a:rPr lang="es-ES_tradnl" sz="1200" dirty="0" smtClean="0"/>
              <a:t>dias úteis</a:t>
            </a:r>
            <a:endParaRPr lang="es-ES" sz="1200" dirty="0"/>
          </a:p>
        </p:txBody>
      </p:sp>
      <p:sp>
        <p:nvSpPr>
          <p:cNvPr id="76" name="CuadroTexto 75"/>
          <p:cNvSpPr txBox="1"/>
          <p:nvPr/>
        </p:nvSpPr>
        <p:spPr>
          <a:xfrm>
            <a:off x="8705757" y="4436360"/>
            <a:ext cx="3005953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_tradnl" sz="1200" dirty="0" smtClean="0"/>
              <a:t>Alegações </a:t>
            </a:r>
            <a:r>
              <a:rPr lang="es-ES_tradnl" sz="1200" dirty="0"/>
              <a:t>(</a:t>
            </a:r>
            <a:r>
              <a:rPr lang="es-ES_tradnl" sz="1200" dirty="0" smtClean="0"/>
              <a:t>sem documentação suporte</a:t>
            </a:r>
            <a:r>
              <a:rPr lang="es-ES_tradnl" sz="1200" dirty="0"/>
              <a:t>)</a:t>
            </a:r>
          </a:p>
          <a:p>
            <a:r>
              <a:rPr lang="es-ES_tradnl" sz="1200" dirty="0" smtClean="0"/>
              <a:t>Prazo</a:t>
            </a:r>
            <a:r>
              <a:rPr lang="es-ES_tradnl" sz="1200" dirty="0"/>
              <a:t>: 10 </a:t>
            </a:r>
            <a:r>
              <a:rPr lang="es-ES_tradnl" sz="1200" dirty="0" smtClean="0"/>
              <a:t>dias úteis</a:t>
            </a:r>
            <a:endParaRPr lang="es-ES" sz="1200" dirty="0"/>
          </a:p>
        </p:txBody>
      </p:sp>
      <p:sp>
        <p:nvSpPr>
          <p:cNvPr id="77" name="Rectángulo 76"/>
          <p:cNvSpPr/>
          <p:nvPr/>
        </p:nvSpPr>
        <p:spPr>
          <a:xfrm rot="10800000" flipH="1" flipV="1">
            <a:off x="6918036" y="2589390"/>
            <a:ext cx="1630278" cy="41505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s-ES" sz="1400" dirty="0">
                <a:solidFill>
                  <a:prstClr val="black"/>
                </a:solidFill>
              </a:rPr>
              <a:t>DDP Estado </a:t>
            </a:r>
          </a:p>
          <a:p>
            <a:pPr algn="ctr" defTabSz="914400"/>
            <a:r>
              <a:rPr lang="es-ES" sz="1400" b="1" i="1" dirty="0">
                <a:solidFill>
                  <a:srgbClr val="ED7D31">
                    <a:lumMod val="75000"/>
                  </a:srgbClr>
                </a:solidFill>
              </a:rPr>
              <a:t>“</a:t>
            </a:r>
            <a:r>
              <a:rPr lang="es-ES" sz="1400" b="1" i="1" dirty="0" err="1" smtClean="0">
                <a:solidFill>
                  <a:srgbClr val="ED7D31">
                    <a:lumMod val="75000"/>
                  </a:srgbClr>
                </a:solidFill>
              </a:rPr>
              <a:t>Em</a:t>
            </a:r>
            <a:r>
              <a:rPr lang="es-ES" sz="1400" b="1" i="1" dirty="0" smtClean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es-ES" sz="1400" b="1" i="1" dirty="0" err="1" smtClean="0">
                <a:solidFill>
                  <a:srgbClr val="ED7D31">
                    <a:lumMod val="75000"/>
                  </a:srgbClr>
                </a:solidFill>
              </a:rPr>
              <a:t>requerimento</a:t>
            </a:r>
            <a:r>
              <a:rPr lang="es-ES" sz="1400" b="1" i="1" dirty="0">
                <a:solidFill>
                  <a:srgbClr val="ED7D31">
                    <a:lumMod val="75000"/>
                  </a:srgbClr>
                </a:solidFill>
              </a:rPr>
              <a:t>”</a:t>
            </a:r>
          </a:p>
        </p:txBody>
      </p:sp>
      <p:sp>
        <p:nvSpPr>
          <p:cNvPr id="87" name="Rectángulo 86"/>
          <p:cNvSpPr/>
          <p:nvPr/>
        </p:nvSpPr>
        <p:spPr>
          <a:xfrm rot="10800000" flipH="1" flipV="1">
            <a:off x="3736613" y="5245186"/>
            <a:ext cx="1817956" cy="922764"/>
          </a:xfrm>
          <a:prstGeom prst="rect">
            <a:avLst/>
          </a:prstGeom>
          <a:solidFill>
            <a:srgbClr val="A0D0BA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s-ES" sz="1400" dirty="0">
                <a:solidFill>
                  <a:prstClr val="black"/>
                </a:solidFill>
              </a:rPr>
              <a:t>DDP Validada Definitiva</a:t>
            </a:r>
          </a:p>
          <a:p>
            <a:pPr algn="ctr" defTabSz="914400"/>
            <a:r>
              <a:rPr lang="es-ES" sz="1400" dirty="0">
                <a:solidFill>
                  <a:prstClr val="black"/>
                </a:solidFill>
              </a:rPr>
              <a:t>Estado </a:t>
            </a:r>
            <a:r>
              <a:rPr lang="es-ES" sz="1400" b="1" i="1" dirty="0">
                <a:solidFill>
                  <a:srgbClr val="ED7D31">
                    <a:lumMod val="75000"/>
                  </a:srgbClr>
                </a:solidFill>
              </a:rPr>
              <a:t>“Validada Definitiva”</a:t>
            </a:r>
          </a:p>
        </p:txBody>
      </p:sp>
      <p:pic>
        <p:nvPicPr>
          <p:cNvPr id="18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G:\PO INTERREG V A\Comunicação\logos\logo-ancho_MAC 2014-2020_rgb_P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7" y="6097398"/>
            <a:ext cx="3085365" cy="7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49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NORMAS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ELEGIBILIDADE DA DESPESA</a:t>
            </a:r>
            <a:endParaRPr lang="es-ES" sz="2800" dirty="0"/>
          </a:p>
        </p:txBody>
      </p:sp>
      <p:sp>
        <p:nvSpPr>
          <p:cNvPr id="2" name="Rectángulo 1"/>
          <p:cNvSpPr/>
          <p:nvPr/>
        </p:nvSpPr>
        <p:spPr>
          <a:xfrm>
            <a:off x="3602183" y="991888"/>
            <a:ext cx="793403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pt-PT" sz="1600" dirty="0" smtClean="0"/>
              <a:t>Normas estabelecidas nos seguintes Regulamentos:</a:t>
            </a:r>
            <a:endParaRPr lang="pt-PT" sz="1600" b="1" dirty="0" smtClean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28600" lvl="0" indent="-228600" algn="just">
              <a:spcAft>
                <a:spcPts val="0"/>
              </a:spcAft>
              <a:buSzPts val="1100"/>
              <a:buFont typeface="+mj-lt"/>
              <a:buAutoNum type="arabicPeriod"/>
            </a:pPr>
            <a:endParaRPr lang="pt-PT" sz="800" b="1" dirty="0" smtClean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 algn="just">
              <a:buSzPts val="1100"/>
              <a:buFont typeface="Arial" panose="020B0604020202020204" pitchFamily="34" charset="0"/>
              <a:buChar char="•"/>
            </a:pPr>
            <a:r>
              <a:rPr lang="pt-PT" sz="1600" b="1" dirty="0" smtClean="0">
                <a:ea typeface="Times New Roman" panose="02020603050405020304" pitchFamily="18" charset="0"/>
                <a:cs typeface="Arial" panose="020B0604020202020204" pitchFamily="34" charset="0"/>
              </a:rPr>
              <a:t>Regulamento (UE) nº 1303/2013</a:t>
            </a:r>
            <a:r>
              <a:rPr lang="pt-PT" sz="16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 do Parlamento Europeu e do Conselho, de 17 de dezembro de 2013, que estabelece as disposições comuns relativas ao Fundo Europeu de Desenvolvimento Regional, ao Fundo Social Europeu, ao Fundo de Coesão, ao Fundo Europeu Agrícola de Desenvolvimento Rural e ao Fundo Europeu dos Assuntos Marítimos e das Pescas (Art.º 65-71).</a:t>
            </a:r>
          </a:p>
          <a:p>
            <a:pPr marL="800100" lvl="1" indent="-342900" algn="just">
              <a:buSzPts val="1100"/>
              <a:buFont typeface="Arial" panose="020B0604020202020204" pitchFamily="34" charset="0"/>
              <a:buChar char="•"/>
            </a:pPr>
            <a:r>
              <a:rPr lang="pt-PT" sz="1600" b="1" dirty="0" smtClean="0">
                <a:ea typeface="Times New Roman" panose="02020603050405020304" pitchFamily="18" charset="0"/>
                <a:cs typeface="Arial" panose="020B0604020202020204" pitchFamily="34" charset="0"/>
              </a:rPr>
              <a:t>Regulamento (UE) nº 1299/2013</a:t>
            </a:r>
            <a:r>
              <a:rPr lang="pt-PT" sz="16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 do Parlamento Europeu e do Conselho de 17 de dezembro de 2013, relativo às disposições específicas aplicáveis aos apoios prestados pelo Fundo Europeu de Desenvolvimento Regional ao objetivo de Cooperação Territorial Europeia (Art.º 18-20).</a:t>
            </a:r>
          </a:p>
          <a:p>
            <a:pPr marL="800100" lvl="1" indent="-342900" algn="just">
              <a:buSzPts val="1100"/>
              <a:buFont typeface="Arial" panose="020B0604020202020204" pitchFamily="34" charset="0"/>
              <a:buChar char="•"/>
            </a:pPr>
            <a:r>
              <a:rPr lang="pt-PT" sz="1600" b="1" dirty="0" smtClean="0">
                <a:ea typeface="Times New Roman" panose="02020603050405020304" pitchFamily="18" charset="0"/>
                <a:cs typeface="Arial" panose="020B0604020202020204" pitchFamily="34" charset="0"/>
              </a:rPr>
              <a:t>Regulamento Delegado (UE) nº 481/2014</a:t>
            </a:r>
            <a:r>
              <a:rPr lang="pt-PT" sz="16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 da Comissão de 4 de março de 2014 que complementa o Regulamento (UE) n.º 1299/2013 do Parlamento Europeu e do Conselho, no que diz respeito às regras específicas em matéria de elegibilidade da despesa para os programas de cooperação (Art.º 1-7).</a:t>
            </a:r>
          </a:p>
          <a:p>
            <a:pPr marL="228600" lvl="0" indent="-228600" algn="just">
              <a:spcAft>
                <a:spcPts val="0"/>
              </a:spcAft>
              <a:buSzPts val="1100"/>
              <a:buFont typeface="+mj-lt"/>
              <a:buAutoNum type="arabicPeriod"/>
            </a:pPr>
            <a:endParaRPr lang="pt-PT" sz="800" dirty="0" smtClean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pt-PT" sz="1600" dirty="0" smtClean="0"/>
              <a:t>Normas estabelecidas para o Programa no seu conjunto e aprovadas pelo Comité de Acompanhamento.</a:t>
            </a:r>
          </a:p>
          <a:p>
            <a:pPr marL="342900" lvl="0" indent="-342900">
              <a:buFont typeface="+mj-lt"/>
              <a:buAutoNum type="arabicPeriod"/>
            </a:pPr>
            <a:r>
              <a:rPr lang="pt-PT" sz="1600" dirty="0" smtClean="0"/>
              <a:t>Normas nacionais do Estado Membro do beneficiário para os casos não regulados pelas normas anteriores.</a:t>
            </a:r>
            <a:endParaRPr lang="pt-PT" sz="16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004096"/>
              </p:ext>
            </p:extLst>
          </p:nvPr>
        </p:nvGraphicFramePr>
        <p:xfrm>
          <a:off x="3704952" y="621048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NORMAS APLICÁVEIS:</a:t>
                      </a:r>
                      <a:endParaRPr lang="es-ES_tradnl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G:\PO INTERREG V A\Comunicação\logos\logo-ancho_MAC 2014-2020_rgb_P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7" y="6097398"/>
            <a:ext cx="3085365" cy="7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8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DATAS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ELEGIBILIDADE DA DESPESA</a:t>
            </a:r>
            <a:endParaRPr lang="es-ES" sz="2800" dirty="0"/>
          </a:p>
        </p:txBody>
      </p:sp>
      <p:sp>
        <p:nvSpPr>
          <p:cNvPr id="2" name="Rectángulo 1"/>
          <p:cNvSpPr/>
          <p:nvPr/>
        </p:nvSpPr>
        <p:spPr>
          <a:xfrm>
            <a:off x="3860799" y="1124708"/>
            <a:ext cx="7499927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buClr>
                <a:srgbClr val="000000"/>
              </a:buClr>
              <a:buSzPts val="1100"/>
            </a:pPr>
            <a:endParaRPr lang="es-ES" sz="1000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100"/>
              <a:buFont typeface="Wingdings" panose="05000000000000000000" pitchFamily="2" charset="2"/>
              <a:buChar char="Ø"/>
            </a:pPr>
            <a:r>
              <a:rPr lang="pt-PT" sz="2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As </a:t>
            </a:r>
            <a:r>
              <a:rPr lang="pt-PT" sz="2000" b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despesas de preparação das candidaturas são:</a:t>
            </a:r>
          </a:p>
          <a:p>
            <a:pPr lvl="0" algn="just">
              <a:spcAft>
                <a:spcPts val="0"/>
              </a:spcAft>
              <a:buClr>
                <a:srgbClr val="000000"/>
              </a:buClr>
              <a:buSzPts val="1100"/>
            </a:pPr>
            <a:endParaRPr lang="pt-PT" sz="2000" b="1" dirty="0" smtClean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742950" lvl="1" indent="-285750" algn="just"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pt-PT" sz="2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Elegíveis </a:t>
            </a:r>
            <a:r>
              <a:rPr lang="pt-PT" sz="2000" u="sng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desde 1 de janeiro de 2016 até 31 de março de 2016</a:t>
            </a:r>
          </a:p>
          <a:p>
            <a:pPr marL="742950" lvl="1" indent="-285750" algn="just"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pt-PT" sz="2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Limite </a:t>
            </a:r>
            <a:r>
              <a:rPr lang="pt-PT" sz="2000" u="sng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máximo de 30.000€</a:t>
            </a:r>
          </a:p>
          <a:p>
            <a:pPr marL="742950" lvl="1" indent="-285750" algn="just"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pt-PT" sz="2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São apenas elegíveis os custos com </a:t>
            </a:r>
            <a:r>
              <a:rPr lang="pt-PT" sz="2000" u="sng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viagens e alojamento, </a:t>
            </a:r>
            <a:r>
              <a:rPr lang="pt-PT" sz="2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referentes a reuniões com os parceiros dos projetos.</a:t>
            </a:r>
            <a:endParaRPr lang="pt-PT" sz="2000" dirty="0">
              <a:ea typeface="Times New Roman" panose="02020603050405020304" pitchFamily="18" charset="0"/>
            </a:endParaRP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365637"/>
              </p:ext>
            </p:extLst>
          </p:nvPr>
        </p:nvGraphicFramePr>
        <p:xfrm>
          <a:off x="3691107" y="802204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DESPESAS </a:t>
                      </a:r>
                      <a:r>
                        <a:rPr lang="es-ES_tradnl" dirty="0">
                          <a:solidFill>
                            <a:srgbClr val="002060"/>
                          </a:solidFill>
                        </a:rPr>
                        <a:t>DE </a:t>
                      </a: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PREPARAÇÃO</a:t>
                      </a:r>
                      <a:endParaRPr lang="es-ES_tradnl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968356"/>
              </p:ext>
            </p:extLst>
          </p:nvPr>
        </p:nvGraphicFramePr>
        <p:xfrm>
          <a:off x="3691107" y="3727892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DESPESAS </a:t>
                      </a:r>
                      <a:r>
                        <a:rPr lang="es-ES_tradnl" dirty="0">
                          <a:solidFill>
                            <a:srgbClr val="002060"/>
                          </a:solidFill>
                        </a:rPr>
                        <a:t>DE </a:t>
                      </a: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EXECUÇÃO/COORDENAÇÃO/COMUNICAÇÃO</a:t>
                      </a:r>
                      <a:endParaRPr lang="es-ES_tradnl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Rectángulo 10"/>
          <p:cNvSpPr/>
          <p:nvPr/>
        </p:nvSpPr>
        <p:spPr>
          <a:xfrm>
            <a:off x="4022446" y="4294808"/>
            <a:ext cx="749992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buClr>
                <a:srgbClr val="000000"/>
              </a:buClr>
              <a:buSzPts val="1100"/>
            </a:pPr>
            <a:endParaRPr lang="es-ES" sz="1000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100"/>
              <a:buFont typeface="Wingdings" panose="05000000000000000000" pitchFamily="2" charset="2"/>
              <a:buChar char="Ø"/>
            </a:pPr>
            <a:r>
              <a:rPr lang="pt-PT" sz="2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As </a:t>
            </a:r>
            <a:r>
              <a:rPr lang="pt-PT" sz="2000" b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despesas de execução do projeto são:</a:t>
            </a:r>
          </a:p>
          <a:p>
            <a:pPr lvl="0" algn="just">
              <a:spcAft>
                <a:spcPts val="0"/>
              </a:spcAft>
              <a:buClr>
                <a:srgbClr val="000000"/>
              </a:buClr>
              <a:buSzPts val="1100"/>
            </a:pPr>
            <a:endParaRPr lang="pt-PT" sz="2000" b="1" dirty="0" smtClean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742950" lvl="1" indent="-285750" algn="just"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pt-PT" sz="2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Elegíveis </a:t>
            </a:r>
            <a:r>
              <a:rPr lang="pt-PT" sz="2000" u="sng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desde 8 de novembro de 2016 até à data de finalização do projeto estabelecida no contrato </a:t>
            </a:r>
            <a:r>
              <a:rPr lang="pt-PT" sz="2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de concessão de apoio FEDER</a:t>
            </a:r>
            <a:r>
              <a:rPr lang="pt-PT" sz="2000" dirty="0" smtClean="0">
                <a:ea typeface="Times New Roman" panose="02020603050405020304" pitchFamily="18" charset="0"/>
              </a:rPr>
              <a:t>.</a:t>
            </a:r>
            <a:endParaRPr lang="pt-PT" sz="20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8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G:\PO INTERREG V A\Comunicação\logos\logo-ancho_MAC 2014-2020_rgb_P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7" y="6097398"/>
            <a:ext cx="3085365" cy="7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11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CONSIDERAÇÕES GERAIS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ELEGIBILIDADE DA DESPESA</a:t>
            </a:r>
            <a:endParaRPr lang="es-ES" sz="2800" dirty="0"/>
          </a:p>
        </p:txBody>
      </p:sp>
      <p:sp>
        <p:nvSpPr>
          <p:cNvPr id="9" name="Rectángulo 8"/>
          <p:cNvSpPr/>
          <p:nvPr/>
        </p:nvSpPr>
        <p:spPr>
          <a:xfrm>
            <a:off x="3602183" y="580602"/>
            <a:ext cx="793403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SzPts val="1100"/>
              <a:buFont typeface="Wingdings" panose="05000000000000000000" pitchFamily="2" charset="2"/>
              <a:buChar char="Ø"/>
            </a:pPr>
            <a:r>
              <a:rPr lang="pt-PT" sz="2000" dirty="0" smtClean="0"/>
              <a:t>Despesas realizadas e efetivamente </a:t>
            </a:r>
            <a:r>
              <a:rPr lang="pt-PT" sz="2000" u="sng" dirty="0" smtClean="0"/>
              <a:t>pagas</a:t>
            </a:r>
            <a:r>
              <a:rPr lang="pt-PT" sz="2000" dirty="0" smtClean="0"/>
              <a:t> pelo beneficiário </a:t>
            </a:r>
            <a:r>
              <a:rPr lang="pt-PT" sz="2000" u="sng" dirty="0" smtClean="0"/>
              <a:t>no período de elegibilidade;</a:t>
            </a:r>
          </a:p>
          <a:p>
            <a:pPr lvl="0" algn="just">
              <a:spcAft>
                <a:spcPts val="0"/>
              </a:spcAft>
              <a:buSzPts val="1100"/>
            </a:pPr>
            <a:endParaRPr lang="pt-PT" sz="2000" dirty="0" smtClean="0"/>
          </a:p>
          <a:p>
            <a:pPr marL="342900" lvl="0" indent="-342900" algn="just">
              <a:spcAft>
                <a:spcPts val="0"/>
              </a:spcAft>
              <a:buSzPts val="1100"/>
              <a:buFont typeface="Wingdings" panose="05000000000000000000" pitchFamily="2" charset="2"/>
              <a:buChar char="Ø"/>
            </a:pPr>
            <a:r>
              <a:rPr lang="pt-PT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Despesas </a:t>
            </a:r>
            <a:r>
              <a:rPr lang="pt-PT" sz="2000" u="sng" dirty="0" smtClean="0">
                <a:ea typeface="Times New Roman" panose="02020603050405020304" pitchFamily="18" charset="0"/>
                <a:cs typeface="Arial" panose="020B0604020202020204" pitchFamily="34" charset="0"/>
              </a:rPr>
              <a:t>previstas</a:t>
            </a:r>
            <a:r>
              <a:rPr lang="pt-PT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 no Formulário de Candidatura e no Plano Financeiro aprovado;</a:t>
            </a:r>
          </a:p>
          <a:p>
            <a:pPr lvl="0" algn="just">
              <a:spcAft>
                <a:spcPts val="0"/>
              </a:spcAft>
              <a:buSzPts val="1100"/>
            </a:pPr>
            <a:endParaRPr lang="pt-PT" sz="2000" dirty="0" smtClean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Aft>
                <a:spcPts val="0"/>
              </a:spcAft>
              <a:buSzPts val="1100"/>
              <a:buFont typeface="Wingdings" panose="05000000000000000000" pitchFamily="2" charset="2"/>
              <a:buChar char="Ø"/>
            </a:pPr>
            <a:r>
              <a:rPr lang="pt-PT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Despesas diretamente </a:t>
            </a:r>
            <a:r>
              <a:rPr lang="pt-PT" sz="2000" u="sng" dirty="0" smtClean="0">
                <a:ea typeface="Times New Roman" panose="02020603050405020304" pitchFamily="18" charset="0"/>
                <a:cs typeface="Arial" panose="020B0604020202020204" pitchFamily="34" charset="0"/>
              </a:rPr>
              <a:t>vinculadas com ações efetivamente realizadas</a:t>
            </a:r>
            <a:r>
              <a:rPr lang="pt-PT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lvl="0" algn="just">
              <a:spcAft>
                <a:spcPts val="0"/>
              </a:spcAft>
              <a:buSzPts val="1100"/>
            </a:pPr>
            <a:endParaRPr lang="pt-PT" sz="2000" dirty="0" smtClean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Aft>
                <a:spcPts val="0"/>
              </a:spcAft>
              <a:buSzPts val="1100"/>
              <a:buFont typeface="Wingdings" panose="05000000000000000000" pitchFamily="2" charset="2"/>
              <a:buChar char="Ø"/>
            </a:pPr>
            <a:r>
              <a:rPr lang="pt-PT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Despesas </a:t>
            </a:r>
            <a:r>
              <a:rPr lang="pt-PT" sz="2000" u="sng" dirty="0" smtClean="0">
                <a:ea typeface="Times New Roman" panose="02020603050405020304" pitchFamily="18" charset="0"/>
                <a:cs typeface="Arial" panose="020B0604020202020204" pitchFamily="34" charset="0"/>
              </a:rPr>
              <a:t>não comparticipadas por outro </a:t>
            </a:r>
            <a:r>
              <a:rPr lang="pt-PT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Fundo ou instrumento da União, nem pelo mesmo Fundo no âmbito de outro Programa (Art. 65.11 do Regulamento (UE) 1303/2013);</a:t>
            </a:r>
          </a:p>
          <a:p>
            <a:pPr lvl="0" algn="just">
              <a:spcAft>
                <a:spcPts val="0"/>
              </a:spcAft>
              <a:buSzPts val="1100"/>
            </a:pPr>
            <a:endParaRPr lang="pt-PT" sz="2000" dirty="0" smtClean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Aft>
                <a:spcPts val="0"/>
              </a:spcAft>
              <a:buSzPts val="1100"/>
              <a:buFont typeface="Wingdings" panose="05000000000000000000" pitchFamily="2" charset="2"/>
              <a:buChar char="Ø"/>
            </a:pPr>
            <a:r>
              <a:rPr lang="pt-PT" sz="2000" dirty="0" smtClean="0"/>
              <a:t>Despesas de quantia </a:t>
            </a:r>
            <a:r>
              <a:rPr lang="pt-PT" sz="2000" u="sng" dirty="0" smtClean="0"/>
              <a:t>razoável</a:t>
            </a:r>
            <a:r>
              <a:rPr lang="pt-PT" sz="2000" dirty="0" smtClean="0"/>
              <a:t>, </a:t>
            </a:r>
            <a:r>
              <a:rPr lang="pt-PT" sz="2000" u="sng" dirty="0" smtClean="0"/>
              <a:t>efetiva</a:t>
            </a:r>
            <a:r>
              <a:rPr lang="pt-PT" sz="2000" dirty="0" smtClean="0"/>
              <a:t> e </a:t>
            </a:r>
            <a:r>
              <a:rPr lang="pt-PT" sz="2000" u="sng" dirty="0" smtClean="0"/>
              <a:t>eficiente</a:t>
            </a:r>
            <a:r>
              <a:rPr lang="pt-PT" sz="2000" dirty="0" smtClean="0"/>
              <a:t>, e </a:t>
            </a:r>
            <a:r>
              <a:rPr lang="pt-PT" sz="2000" u="sng" dirty="0" smtClean="0"/>
              <a:t>devidamente justificada </a:t>
            </a:r>
            <a:r>
              <a:rPr lang="pt-PT" sz="2000" dirty="0" smtClean="0"/>
              <a:t>de acordo com as normas internas do Programa;</a:t>
            </a:r>
          </a:p>
          <a:p>
            <a:pPr lvl="0" algn="just">
              <a:spcAft>
                <a:spcPts val="0"/>
              </a:spcAft>
              <a:buSzPts val="1100"/>
            </a:pPr>
            <a:endParaRPr lang="pt-PT" sz="2000" dirty="0" smtClean="0"/>
          </a:p>
          <a:p>
            <a:pPr marL="342900" lvl="0" indent="-342900" algn="just">
              <a:spcAft>
                <a:spcPts val="0"/>
              </a:spcAft>
              <a:buSzPts val="1100"/>
              <a:buFont typeface="Wingdings" panose="05000000000000000000" pitchFamily="2" charset="2"/>
              <a:buChar char="Ø"/>
            </a:pPr>
            <a:r>
              <a:rPr lang="pt-PT" sz="2000" dirty="0" smtClean="0"/>
              <a:t>Despesas em que a percentagem de </a:t>
            </a:r>
            <a:r>
              <a:rPr lang="pt-PT" sz="2000" u="sng" dirty="0" smtClean="0"/>
              <a:t>imputação está de acordo com a</a:t>
            </a:r>
            <a:r>
              <a:rPr lang="pt-PT" sz="2000" dirty="0" smtClean="0"/>
              <a:t> sua utilização para o projeto.</a:t>
            </a:r>
          </a:p>
          <a:p>
            <a:pPr lvl="0" algn="just">
              <a:spcAft>
                <a:spcPts val="0"/>
              </a:spcAft>
              <a:buSzPts val="1100"/>
            </a:pPr>
            <a:endParaRPr lang="es-ES" sz="2000" dirty="0"/>
          </a:p>
        </p:txBody>
      </p:sp>
      <p:pic>
        <p:nvPicPr>
          <p:cNvPr id="5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G:\PO INTERREG V A\Comunicação\logos\logo-ancho_MAC 2014-2020_rgb_P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7" y="6097398"/>
            <a:ext cx="3085365" cy="7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50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CONSIDERAÇÕES GERAIS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ELEGIBILIDADE</a:t>
            </a:r>
            <a:b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DESPESA</a:t>
            </a:r>
            <a:endParaRPr lang="es-ES" sz="2800" dirty="0"/>
          </a:p>
        </p:txBody>
      </p:sp>
      <p:sp>
        <p:nvSpPr>
          <p:cNvPr id="9" name="Rectángulo 8"/>
          <p:cNvSpPr/>
          <p:nvPr/>
        </p:nvSpPr>
        <p:spPr>
          <a:xfrm>
            <a:off x="3602183" y="588847"/>
            <a:ext cx="7934035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SzPts val="1100"/>
              <a:buFont typeface="Wingdings" panose="05000000000000000000" pitchFamily="2" charset="2"/>
              <a:buChar char="Ø"/>
            </a:pPr>
            <a:r>
              <a:rPr lang="pt-PT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Despesas que cumprem os princípios horizontais em matéria de meio ambiente, igualdade de oportunidades e não discriminação;</a:t>
            </a:r>
          </a:p>
          <a:p>
            <a:pPr algn="just">
              <a:buSzPts val="1100"/>
            </a:pPr>
            <a:endParaRPr lang="pt-PT" sz="2000" dirty="0" smtClean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algn="just">
              <a:buSzPts val="1100"/>
              <a:buFont typeface="Wingdings" panose="05000000000000000000" pitchFamily="2" charset="2"/>
              <a:buChar char="Ø"/>
            </a:pPr>
            <a:r>
              <a:rPr lang="pt-PT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Despesas que cumprem com a legislação sobre informação e comunicação (Manual, Art.º 115 e Anexo II Regulamento (UE) 1303/2013 e Regulamento de Execução (UE) 821/2014);</a:t>
            </a:r>
          </a:p>
          <a:p>
            <a:pPr algn="just">
              <a:buSzPts val="1100"/>
            </a:pPr>
            <a:endParaRPr lang="pt-PT" sz="2000" dirty="0" smtClean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Aft>
                <a:spcPts val="0"/>
              </a:spcAft>
              <a:buSzPts val="1100"/>
              <a:buFont typeface="Wingdings" panose="05000000000000000000" pitchFamily="2" charset="2"/>
              <a:buChar char="Ø"/>
            </a:pPr>
            <a:r>
              <a:rPr lang="pt-PT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O beneficiário respeita a legislação comunitária e nacional aplicável para cada despesa, com especial atenção às relativas aos </a:t>
            </a:r>
            <a:r>
              <a:rPr lang="pt-PT" sz="2000" u="sng" dirty="0" smtClean="0">
                <a:ea typeface="Times New Roman" panose="02020603050405020304" pitchFamily="18" charset="0"/>
                <a:cs typeface="Arial" panose="020B0604020202020204" pitchFamily="34" charset="0"/>
              </a:rPr>
              <a:t>contratos públicos e subvenções;</a:t>
            </a:r>
            <a:endParaRPr lang="pt-PT" sz="2000" dirty="0" smtClean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spcAft>
                <a:spcPts val="0"/>
              </a:spcAft>
              <a:buSzPts val="1100"/>
            </a:pPr>
            <a:endParaRPr lang="pt-PT" sz="2000" dirty="0" smtClean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Aft>
                <a:spcPts val="0"/>
              </a:spcAft>
              <a:buSzPts val="1100"/>
              <a:buFont typeface="Wingdings" panose="05000000000000000000" pitchFamily="2" charset="2"/>
              <a:buChar char="Ø"/>
            </a:pPr>
            <a:r>
              <a:rPr lang="pt-PT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Despesas </a:t>
            </a:r>
            <a:r>
              <a:rPr lang="pt-PT" sz="2000" u="sng" dirty="0" smtClean="0">
                <a:ea typeface="Times New Roman" panose="02020603050405020304" pitchFamily="18" charset="0"/>
                <a:cs typeface="Arial" panose="020B0604020202020204" pitchFamily="34" charset="0"/>
              </a:rPr>
              <a:t>em espécie</a:t>
            </a:r>
            <a:r>
              <a:rPr lang="pt-PT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 não poderão superar o montante do cofinanciamento do beneficiário;</a:t>
            </a:r>
          </a:p>
          <a:p>
            <a:pPr lvl="0" algn="just">
              <a:spcAft>
                <a:spcPts val="0"/>
              </a:spcAft>
              <a:buSzPts val="1100"/>
            </a:pPr>
            <a:endParaRPr lang="pt-PT" sz="2000" dirty="0" smtClean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Aft>
                <a:spcPts val="0"/>
              </a:spcAft>
              <a:buSzPts val="1100"/>
              <a:buFont typeface="Wingdings" panose="05000000000000000000" pitchFamily="2" charset="2"/>
              <a:buChar char="Ø"/>
            </a:pPr>
            <a:r>
              <a:rPr lang="pt-PT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Não é permitida a </a:t>
            </a:r>
            <a:r>
              <a:rPr lang="pt-PT" sz="2000" u="sng" dirty="0" smtClean="0">
                <a:ea typeface="Times New Roman" panose="02020603050405020304" pitchFamily="18" charset="0"/>
                <a:cs typeface="Arial" panose="020B0604020202020204" pitchFamily="34" charset="0"/>
              </a:rPr>
              <a:t>contratação entre beneficiários</a:t>
            </a:r>
            <a:r>
              <a:rPr lang="pt-PT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, nem a autofacturação, nem fatu</a:t>
            </a:r>
            <a:r>
              <a:rPr lang="pt-PT" sz="2000" dirty="0" smtClean="0"/>
              <a:t>rações internas dentro de uma mesma entidade beneficiária.</a:t>
            </a:r>
          </a:p>
          <a:p>
            <a:pPr lvl="0" algn="just">
              <a:spcAft>
                <a:spcPts val="0"/>
              </a:spcAft>
              <a:buSzPts val="1100"/>
            </a:pPr>
            <a:endParaRPr lang="pt-PT" sz="2000" dirty="0" smtClean="0"/>
          </a:p>
          <a:p>
            <a:pPr marL="342900" lvl="0" indent="-342900" algn="just">
              <a:spcAft>
                <a:spcPts val="0"/>
              </a:spcAft>
              <a:buSzPts val="1100"/>
              <a:buFont typeface="Wingdings" panose="05000000000000000000" pitchFamily="2" charset="2"/>
              <a:buChar char="Ø"/>
            </a:pPr>
            <a:r>
              <a:rPr lang="pt-PT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Não são permitidas despesas </a:t>
            </a:r>
            <a:r>
              <a:rPr lang="pt-PT" sz="2000" u="sng" dirty="0" smtClean="0">
                <a:ea typeface="Times New Roman" panose="02020603050405020304" pitchFamily="18" charset="0"/>
                <a:cs typeface="Arial" panose="020B0604020202020204" pitchFamily="34" charset="0"/>
              </a:rPr>
              <a:t>comuns</a:t>
            </a:r>
            <a:r>
              <a:rPr lang="pt-PT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pt-PT" sz="200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G:\PO INTERREG V A\Comunicação\logos\logo-ancho_MAC 2014-2020_rgb_P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7" y="6097398"/>
            <a:ext cx="3085365" cy="7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84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JUSTIFICAÇÃO DA DESPESA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ELEGIBILIDADE DA DESPESA</a:t>
            </a:r>
            <a:endParaRPr lang="es-ES" sz="2800" dirty="0"/>
          </a:p>
        </p:txBody>
      </p:sp>
      <p:sp>
        <p:nvSpPr>
          <p:cNvPr id="9" name="Rectángulo 8"/>
          <p:cNvSpPr/>
          <p:nvPr/>
        </p:nvSpPr>
        <p:spPr>
          <a:xfrm>
            <a:off x="3602183" y="1014468"/>
            <a:ext cx="79340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buSzPts val="1100"/>
            </a:pPr>
            <a:endParaRPr lang="pt-PT" sz="800" dirty="0" smtClean="0"/>
          </a:p>
          <a:p>
            <a:pPr lvl="1" algn="just">
              <a:buSzPts val="1100"/>
            </a:pPr>
            <a:r>
              <a:rPr lang="pt-PT" sz="1600" dirty="0" smtClean="0"/>
              <a:t>Faturas no nome do beneficiário onde figure o Acrónimo do projeto e o nome do Programa ou carimbadas com o seguinte carimbo:</a:t>
            </a:r>
            <a:endParaRPr lang="pt-PT" sz="160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688692" y="4209817"/>
            <a:ext cx="79340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buSzPts val="1100"/>
            </a:pPr>
            <a:r>
              <a:rPr lang="pt-PT" sz="1600" dirty="0" smtClean="0"/>
              <a:t>Não têm que ser justificados.</a:t>
            </a:r>
          </a:p>
          <a:p>
            <a:pPr lvl="1" algn="just">
              <a:buSzPts val="1100"/>
            </a:pPr>
            <a:r>
              <a:rPr lang="pt-PT" sz="1600" dirty="0" smtClean="0"/>
              <a:t>O SIMAC2020 realizará o cálculo dos custos indiretos imputáveis a cada declaração de despesas, aplicando a taxa fixa de 15% sobre os custos diretos de pessoal elegíveis, de acordo com o previsto no art.º 68.1.b) do  Regulamento (UE) 1303/2013.</a:t>
            </a:r>
            <a:endParaRPr lang="pt-PT" sz="1600" dirty="0"/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430010"/>
              </p:ext>
            </p:extLst>
          </p:nvPr>
        </p:nvGraphicFramePr>
        <p:xfrm>
          <a:off x="3693453" y="709035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>
                          <a:solidFill>
                            <a:srgbClr val="002060"/>
                          </a:solidFill>
                        </a:rPr>
                        <a:t>JUSTIFICAÇÃO DOS CUSTOS DIRETOS </a:t>
                      </a:r>
                      <a:r>
                        <a:rPr lang="es-ES" sz="1600" dirty="0">
                          <a:solidFill>
                            <a:srgbClr val="002060"/>
                          </a:solidFill>
                        </a:rPr>
                        <a:t>DIFERENTES </a:t>
                      </a:r>
                      <a:r>
                        <a:rPr lang="es-ES" sz="1600" dirty="0" smtClean="0">
                          <a:solidFill>
                            <a:srgbClr val="002060"/>
                          </a:solidFill>
                        </a:rPr>
                        <a:t> DOS </a:t>
                      </a:r>
                      <a:r>
                        <a:rPr lang="es-ES" sz="1600" dirty="0">
                          <a:solidFill>
                            <a:srgbClr val="002060"/>
                          </a:solidFill>
                        </a:rPr>
                        <a:t>DE </a:t>
                      </a:r>
                      <a:r>
                        <a:rPr lang="es-ES" sz="1600" dirty="0" smtClean="0">
                          <a:solidFill>
                            <a:srgbClr val="002060"/>
                          </a:solidFill>
                        </a:rPr>
                        <a:t>PESSOAL</a:t>
                      </a:r>
                      <a:r>
                        <a:rPr lang="es-ES_tradnl" sz="1600" dirty="0">
                          <a:solidFill>
                            <a:srgbClr val="002060"/>
                          </a:solidFill>
                        </a:rPr>
                        <a:t>:</a:t>
                      </a:r>
                    </a:p>
                  </a:txBody>
                  <a:tcPr>
                    <a:solidFill>
                      <a:srgbClr val="C8DE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15462"/>
              </p:ext>
            </p:extLst>
          </p:nvPr>
        </p:nvGraphicFramePr>
        <p:xfrm>
          <a:off x="3681666" y="3529879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>
                          <a:solidFill>
                            <a:srgbClr val="002060"/>
                          </a:solidFill>
                        </a:rPr>
                        <a:t>JUSTIFICAÇÃO DOS CUSTOS</a:t>
                      </a:r>
                      <a:r>
                        <a:rPr lang="es-ES" sz="1600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s-ES" sz="1600" dirty="0" smtClean="0">
                          <a:solidFill>
                            <a:srgbClr val="002060"/>
                          </a:solidFill>
                        </a:rPr>
                        <a:t>INDIRETOS</a:t>
                      </a:r>
                      <a:r>
                        <a:rPr lang="es-ES_tradnl" sz="1600" dirty="0">
                          <a:solidFill>
                            <a:srgbClr val="002060"/>
                          </a:solidFill>
                        </a:rPr>
                        <a:t>:</a:t>
                      </a:r>
                    </a:p>
                  </a:txBody>
                  <a:tcPr>
                    <a:solidFill>
                      <a:srgbClr val="C8DE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Rectangle 33"/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pSp>
        <p:nvGrpSpPr>
          <p:cNvPr id="6" name="Group 1"/>
          <p:cNvGrpSpPr>
            <a:grpSpLocks noChangeAspect="1"/>
          </p:cNvGrpSpPr>
          <p:nvPr/>
        </p:nvGrpSpPr>
        <p:grpSpPr bwMode="auto">
          <a:xfrm>
            <a:off x="5884333" y="1845733"/>
            <a:ext cx="2589815" cy="1530254"/>
            <a:chOff x="0" y="-51"/>
            <a:chExt cx="3233" cy="1911"/>
          </a:xfrm>
        </p:grpSpPr>
        <p:sp>
          <p:nvSpPr>
            <p:cNvPr id="10" name="AutoShape 32"/>
            <p:cNvSpPr>
              <a:spLocks noChangeAspect="1" noChangeArrowheads="1" noTextEdit="1"/>
            </p:cNvSpPr>
            <p:nvPr/>
          </p:nvSpPr>
          <p:spPr bwMode="auto">
            <a:xfrm>
              <a:off x="0" y="-51"/>
              <a:ext cx="3233" cy="19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/>
            </a:p>
          </p:txBody>
        </p:sp>
        <p:sp>
          <p:nvSpPr>
            <p:cNvPr id="12" name="Rectangle 31"/>
            <p:cNvSpPr>
              <a:spLocks noChangeArrowheads="1"/>
            </p:cNvSpPr>
            <p:nvPr/>
          </p:nvSpPr>
          <p:spPr bwMode="auto">
            <a:xfrm>
              <a:off x="17" y="351"/>
              <a:ext cx="2536" cy="1206"/>
            </a:xfrm>
            <a:prstGeom prst="rect">
              <a:avLst/>
            </a:prstGeom>
            <a:noFill/>
            <a:ln w="1270" cap="rnd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/>
            </a:p>
          </p:txBody>
        </p:sp>
        <p:sp>
          <p:nvSpPr>
            <p:cNvPr id="15" name="Line 30"/>
            <p:cNvSpPr>
              <a:spLocks noChangeShapeType="1"/>
            </p:cNvSpPr>
            <p:nvPr/>
          </p:nvSpPr>
          <p:spPr bwMode="auto">
            <a:xfrm>
              <a:off x="36" y="261"/>
              <a:ext cx="2536" cy="1"/>
            </a:xfrm>
            <a:prstGeom prst="line">
              <a:avLst/>
            </a:prstGeom>
            <a:noFill/>
            <a:ln w="1270" cap="rnd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/>
            </a:p>
          </p:txBody>
        </p:sp>
        <p:sp>
          <p:nvSpPr>
            <p:cNvPr id="16" name="Line 29"/>
            <p:cNvSpPr>
              <a:spLocks noChangeShapeType="1"/>
            </p:cNvSpPr>
            <p:nvPr/>
          </p:nvSpPr>
          <p:spPr bwMode="auto">
            <a:xfrm>
              <a:off x="36" y="216"/>
              <a:ext cx="1" cy="90"/>
            </a:xfrm>
            <a:prstGeom prst="line">
              <a:avLst/>
            </a:prstGeom>
            <a:noFill/>
            <a:ln w="1270" cap="rnd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auto">
            <a:xfrm flipV="1">
              <a:off x="2860" y="334"/>
              <a:ext cx="1" cy="726"/>
            </a:xfrm>
            <a:prstGeom prst="line">
              <a:avLst/>
            </a:prstGeom>
            <a:noFill/>
            <a:ln w="1270" cap="rnd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/>
            </a:p>
          </p:txBody>
        </p:sp>
        <p:sp>
          <p:nvSpPr>
            <p:cNvPr id="18" name="Line 27"/>
            <p:cNvSpPr>
              <a:spLocks noChangeShapeType="1"/>
            </p:cNvSpPr>
            <p:nvPr/>
          </p:nvSpPr>
          <p:spPr bwMode="auto">
            <a:xfrm>
              <a:off x="2778" y="1060"/>
              <a:ext cx="113" cy="1"/>
            </a:xfrm>
            <a:prstGeom prst="line">
              <a:avLst/>
            </a:prstGeom>
            <a:noFill/>
            <a:ln w="1270" cap="rnd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/>
            </a:p>
          </p:txBody>
        </p:sp>
        <p:sp>
          <p:nvSpPr>
            <p:cNvPr id="19" name="Line 26"/>
            <p:cNvSpPr>
              <a:spLocks noChangeShapeType="1"/>
            </p:cNvSpPr>
            <p:nvPr/>
          </p:nvSpPr>
          <p:spPr bwMode="auto">
            <a:xfrm>
              <a:off x="2796" y="334"/>
              <a:ext cx="94" cy="1"/>
            </a:xfrm>
            <a:prstGeom prst="line">
              <a:avLst/>
            </a:prstGeom>
            <a:noFill/>
            <a:ln w="1270" cap="rnd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/>
            </a:p>
          </p:txBody>
        </p:sp>
        <p:sp>
          <p:nvSpPr>
            <p:cNvPr id="20" name="Rectangle 25"/>
            <p:cNvSpPr>
              <a:spLocks noChangeArrowheads="1"/>
            </p:cNvSpPr>
            <p:nvPr/>
          </p:nvSpPr>
          <p:spPr bwMode="auto">
            <a:xfrm>
              <a:off x="1074" y="116"/>
              <a:ext cx="330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pt-PT" sz="500" b="0" i="0" u="none" strike="noStrike" cap="none" normalizeH="0" baseline="0" smtClean="0">
                  <a:ln>
                    <a:noFill/>
                  </a:ln>
                  <a:solidFill>
                    <a:srgbClr val="25221E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4,5 cm</a:t>
              </a:r>
              <a:endParaRPr kumimoji="0" lang="en-US" altLang="pt-P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24"/>
            <p:cNvSpPr>
              <a:spLocks noChangeArrowheads="1"/>
            </p:cNvSpPr>
            <p:nvPr/>
          </p:nvSpPr>
          <p:spPr bwMode="auto">
            <a:xfrm>
              <a:off x="1374" y="28"/>
              <a:ext cx="60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pt-PT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endParaRPr kumimoji="0" lang="en-US" altLang="pt-P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23"/>
            <p:cNvSpPr>
              <a:spLocks noChangeArrowheads="1"/>
            </p:cNvSpPr>
            <p:nvPr/>
          </p:nvSpPr>
          <p:spPr bwMode="auto">
            <a:xfrm>
              <a:off x="179" y="380"/>
              <a:ext cx="2340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pt-PT" sz="900" b="1" i="1" u="none" strike="noStrike" cap="none" normalizeH="0" baseline="0" dirty="0" smtClean="0">
                  <a:ln>
                    <a:noFill/>
                  </a:ln>
                  <a:solidFill>
                    <a:srgbClr val="25221E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INTERREG MAC 2014-2020</a:t>
              </a:r>
              <a:endParaRPr kumimoji="0" lang="en-US" altLang="pt-P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443" y="380"/>
              <a:ext cx="9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PT" altLang="pt-P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1902" y="380"/>
              <a:ext cx="4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pt-PT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endParaRPr kumimoji="0" lang="en-US" altLang="pt-P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79" y="594"/>
              <a:ext cx="60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pt-PT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endParaRPr kumimoji="0" lang="en-US" altLang="pt-P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Rectangle 19"/>
            <p:cNvSpPr>
              <a:spLocks noChangeArrowheads="1"/>
            </p:cNvSpPr>
            <p:nvPr/>
          </p:nvSpPr>
          <p:spPr bwMode="auto">
            <a:xfrm>
              <a:off x="17" y="351"/>
              <a:ext cx="2536" cy="709"/>
            </a:xfrm>
            <a:prstGeom prst="rect">
              <a:avLst/>
            </a:prstGeom>
            <a:noFill/>
            <a:ln w="1270" cap="rnd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/>
            </a:p>
          </p:txBody>
        </p:sp>
        <p:sp>
          <p:nvSpPr>
            <p:cNvPr id="27" name="Line 18"/>
            <p:cNvSpPr>
              <a:spLocks noChangeShapeType="1"/>
            </p:cNvSpPr>
            <p:nvPr/>
          </p:nvSpPr>
          <p:spPr bwMode="auto">
            <a:xfrm flipV="1">
              <a:off x="2860" y="1075"/>
              <a:ext cx="1" cy="481"/>
            </a:xfrm>
            <a:prstGeom prst="line">
              <a:avLst/>
            </a:prstGeom>
            <a:noFill/>
            <a:ln w="1270" cap="rnd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/>
            </a:p>
          </p:txBody>
        </p:sp>
        <p:sp>
          <p:nvSpPr>
            <p:cNvPr id="28" name="Line 17"/>
            <p:cNvSpPr>
              <a:spLocks noChangeShapeType="1"/>
            </p:cNvSpPr>
            <p:nvPr/>
          </p:nvSpPr>
          <p:spPr bwMode="auto">
            <a:xfrm>
              <a:off x="2790" y="1556"/>
              <a:ext cx="113" cy="1"/>
            </a:xfrm>
            <a:prstGeom prst="line">
              <a:avLst/>
            </a:prstGeom>
            <a:noFill/>
            <a:ln w="1270" cap="rnd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/>
            </a:p>
          </p:txBody>
        </p:sp>
        <p:sp>
          <p:nvSpPr>
            <p:cNvPr id="29" name="Rectangle 16"/>
            <p:cNvSpPr>
              <a:spLocks noChangeArrowheads="1"/>
            </p:cNvSpPr>
            <p:nvPr/>
          </p:nvSpPr>
          <p:spPr bwMode="auto">
            <a:xfrm rot="5400000">
              <a:off x="2557" y="1174"/>
              <a:ext cx="240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pt-PT" sz="500" b="0" i="0" u="none" strike="noStrike" cap="none" normalizeH="0" baseline="0" smtClean="0">
                  <a:ln>
                    <a:noFill/>
                  </a:ln>
                  <a:solidFill>
                    <a:srgbClr val="25221E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 cm</a:t>
              </a:r>
              <a:endParaRPr kumimoji="0" lang="en-US" altLang="pt-P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Rectangle 15"/>
            <p:cNvSpPr>
              <a:spLocks noChangeArrowheads="1"/>
            </p:cNvSpPr>
            <p:nvPr/>
          </p:nvSpPr>
          <p:spPr bwMode="auto">
            <a:xfrm rot="5400000">
              <a:off x="2653" y="1324"/>
              <a:ext cx="120" cy="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pt-PT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endParaRPr kumimoji="0" lang="en-US" altLang="pt-P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14"/>
            <p:cNvSpPr>
              <a:spLocks noChangeArrowheads="1"/>
            </p:cNvSpPr>
            <p:nvPr/>
          </p:nvSpPr>
          <p:spPr bwMode="auto">
            <a:xfrm rot="5400000">
              <a:off x="2578" y="627"/>
              <a:ext cx="378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pt-PT" sz="500" b="0" i="0" u="none" strike="noStrike" cap="none" normalizeH="0" baseline="0" smtClean="0">
                  <a:ln>
                    <a:noFill/>
                  </a:ln>
                  <a:solidFill>
                    <a:srgbClr val="25221E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1,5 cm</a:t>
              </a:r>
              <a:endParaRPr kumimoji="0" lang="en-US" altLang="pt-P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Rectangle 13"/>
            <p:cNvSpPr>
              <a:spLocks noChangeArrowheads="1"/>
            </p:cNvSpPr>
            <p:nvPr/>
          </p:nvSpPr>
          <p:spPr bwMode="auto">
            <a:xfrm rot="5400000">
              <a:off x="2653" y="867"/>
              <a:ext cx="120" cy="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pt-PT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endParaRPr kumimoji="0" lang="en-US" altLang="pt-P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Rectangle 12"/>
            <p:cNvSpPr>
              <a:spLocks noChangeArrowheads="1"/>
            </p:cNvSpPr>
            <p:nvPr/>
          </p:nvSpPr>
          <p:spPr bwMode="auto">
            <a:xfrm>
              <a:off x="370" y="1134"/>
              <a:ext cx="205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pt-PT" sz="800" b="0" i="1" u="none" strike="noStrike" cap="none" normalizeH="0" baseline="0" smtClean="0">
                  <a:ln>
                    <a:noFill/>
                  </a:ln>
                  <a:solidFill>
                    <a:srgbClr val="25221E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(% de imputação da despesa)</a:t>
              </a:r>
              <a:endParaRPr kumimoji="0" lang="en-US" altLang="pt-P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Rectangle 11"/>
            <p:cNvSpPr>
              <a:spLocks noChangeArrowheads="1"/>
            </p:cNvSpPr>
            <p:nvPr/>
          </p:nvSpPr>
          <p:spPr bwMode="auto">
            <a:xfrm>
              <a:off x="2174" y="1134"/>
              <a:ext cx="9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PT" altLang="pt-P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Rectangle 10"/>
            <p:cNvSpPr>
              <a:spLocks noChangeArrowheads="1"/>
            </p:cNvSpPr>
            <p:nvPr/>
          </p:nvSpPr>
          <p:spPr bwMode="auto">
            <a:xfrm>
              <a:off x="0" y="1317"/>
              <a:ext cx="4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pt-PT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endParaRPr kumimoji="0" lang="en-US" altLang="pt-P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Rectangle 9"/>
            <p:cNvSpPr>
              <a:spLocks noChangeArrowheads="1"/>
            </p:cNvSpPr>
            <p:nvPr/>
          </p:nvSpPr>
          <p:spPr bwMode="auto">
            <a:xfrm>
              <a:off x="179" y="621"/>
              <a:ext cx="780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pt-PT" sz="900" b="0" i="1" u="none" strike="noStrike" cap="none" normalizeH="0" baseline="0" dirty="0" smtClean="0">
                  <a:ln>
                    <a:noFill/>
                  </a:ln>
                  <a:solidFill>
                    <a:srgbClr val="25221E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Acrónimo</a:t>
              </a:r>
              <a:endParaRPr kumimoji="0" lang="en-US" altLang="pt-P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Rectangle 8"/>
            <p:cNvSpPr>
              <a:spLocks noChangeArrowheads="1"/>
            </p:cNvSpPr>
            <p:nvPr/>
          </p:nvSpPr>
          <p:spPr bwMode="auto">
            <a:xfrm>
              <a:off x="938" y="621"/>
              <a:ext cx="45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pt-PT" sz="900" b="0" i="1" u="none" strike="noStrike" cap="none" normalizeH="0" baseline="0" smtClean="0">
                  <a:ln>
                    <a:noFill/>
                  </a:ln>
                  <a:solidFill>
                    <a:srgbClr val="25221E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: </a:t>
              </a:r>
              <a:endParaRPr kumimoji="0" lang="en-US" altLang="pt-P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Rectangle 7"/>
            <p:cNvSpPr>
              <a:spLocks noChangeArrowheads="1"/>
            </p:cNvSpPr>
            <p:nvPr/>
          </p:nvSpPr>
          <p:spPr bwMode="auto">
            <a:xfrm>
              <a:off x="1035" y="621"/>
              <a:ext cx="5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pt-PT" sz="900" b="0" i="1" u="none" strike="noStrike" cap="none" normalizeH="0" baseline="0" smtClean="0">
                  <a:ln>
                    <a:noFill/>
                  </a:ln>
                  <a:solidFill>
                    <a:srgbClr val="25221E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endParaRPr kumimoji="0" lang="en-US" altLang="pt-P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Rectangle 6"/>
            <p:cNvSpPr>
              <a:spLocks noChangeArrowheads="1"/>
            </p:cNvSpPr>
            <p:nvPr/>
          </p:nvSpPr>
          <p:spPr bwMode="auto">
            <a:xfrm>
              <a:off x="179" y="830"/>
              <a:ext cx="1530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pt-PT" sz="900" b="0" i="1" u="none" strike="noStrike" cap="none" normalizeH="0" baseline="0" smtClean="0">
                  <a:ln>
                    <a:noFill/>
                  </a:ln>
                  <a:solidFill>
                    <a:srgbClr val="25221E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Taxa FEDER: 85%</a:t>
              </a:r>
              <a:endParaRPr kumimoji="0" lang="en-US" altLang="pt-P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Rectangle 5"/>
            <p:cNvSpPr>
              <a:spLocks noChangeArrowheads="1"/>
            </p:cNvSpPr>
            <p:nvPr/>
          </p:nvSpPr>
          <p:spPr bwMode="auto">
            <a:xfrm>
              <a:off x="1694" y="777"/>
              <a:ext cx="60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pt-PT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endParaRPr kumimoji="0" lang="en-US" altLang="pt-P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Rectangle 4"/>
            <p:cNvSpPr>
              <a:spLocks noChangeArrowheads="1"/>
            </p:cNvSpPr>
            <p:nvPr/>
          </p:nvSpPr>
          <p:spPr bwMode="auto">
            <a:xfrm>
              <a:off x="179" y="1035"/>
              <a:ext cx="60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pt-PT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endParaRPr kumimoji="0" lang="en-US" altLang="pt-P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Line 3"/>
            <p:cNvSpPr>
              <a:spLocks noChangeShapeType="1"/>
            </p:cNvSpPr>
            <p:nvPr/>
          </p:nvSpPr>
          <p:spPr bwMode="auto">
            <a:xfrm>
              <a:off x="2586" y="231"/>
              <a:ext cx="1" cy="90"/>
            </a:xfrm>
            <a:prstGeom prst="line">
              <a:avLst/>
            </a:prstGeom>
            <a:noFill/>
            <a:ln w="1270" cap="rnd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/>
            </a:p>
          </p:txBody>
        </p:sp>
        <p:sp>
          <p:nvSpPr>
            <p:cNvPr id="43" name="Rectangle 2"/>
            <p:cNvSpPr>
              <a:spLocks noChangeArrowheads="1"/>
            </p:cNvSpPr>
            <p:nvPr/>
          </p:nvSpPr>
          <p:spPr bwMode="auto">
            <a:xfrm>
              <a:off x="0" y="-51"/>
              <a:ext cx="60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pt-PT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endParaRPr kumimoji="0" lang="en-US" altLang="pt-P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44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G:\PO INTERREG V A\Comunicação\logos\logo-ancho_MAC 2014-2020_rgb_P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7" y="6097398"/>
            <a:ext cx="3085365" cy="7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909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JUSTIFICAÇÃO DO PAGAMENTO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ELEGIBILIDADE DA DESPESA</a:t>
            </a:r>
            <a:endParaRPr lang="es-ES" sz="28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617820"/>
              </p:ext>
            </p:extLst>
          </p:nvPr>
        </p:nvGraphicFramePr>
        <p:xfrm>
          <a:off x="3692720" y="1854618"/>
          <a:ext cx="7907546" cy="287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99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84759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s-ES_tradnl" sz="1600" dirty="0"/>
                        <a:t>BENEFICIARIOS</a:t>
                      </a:r>
                      <a:r>
                        <a:rPr lang="es-ES_tradnl" sz="1600" baseline="0" dirty="0"/>
                        <a:t> </a:t>
                      </a:r>
                      <a:r>
                        <a:rPr lang="es-ES_tradnl" sz="1600" baseline="0" dirty="0" smtClean="0"/>
                        <a:t>DA MADEIRA</a:t>
                      </a:r>
                      <a:endParaRPr lang="es-E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1600" b="1" noProof="0" dirty="0" smtClean="0"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Transferência bancária</a:t>
                      </a:r>
                      <a:endParaRPr lang="pt-PT" sz="16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PT" sz="1600" noProof="0" dirty="0" smtClean="0"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copia digitalizada do comprovativo</a:t>
                      </a:r>
                      <a:r>
                        <a:rPr lang="pt-PT" sz="1600" baseline="0" noProof="0" dirty="0" smtClean="0"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da ordem de transferência bancária e </a:t>
                      </a:r>
                      <a:r>
                        <a:rPr lang="pt-PT" sz="1600" noProof="0" dirty="0" smtClean="0"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extrato bancário</a:t>
                      </a:r>
                      <a:endParaRPr lang="pt-PT" sz="16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1600" b="0" noProof="0" dirty="0" smtClean="0"/>
                        <a:t>Fundo</a:t>
                      </a:r>
                      <a:r>
                        <a:rPr lang="pt-PT" sz="1600" b="0" baseline="0" noProof="0" dirty="0" smtClean="0"/>
                        <a:t> de Maneio</a:t>
                      </a:r>
                      <a:r>
                        <a:rPr lang="pt-PT" sz="1600" b="1" noProof="0" dirty="0" smtClean="0"/>
                        <a:t>:  de carácter excecional</a:t>
                      </a:r>
                      <a:r>
                        <a:rPr lang="pt-PT" sz="1600" b="1" baseline="0" noProof="0" dirty="0" smtClean="0"/>
                        <a:t> - </a:t>
                      </a:r>
                      <a:r>
                        <a:rPr lang="pt-PT" sz="1600" b="1" i="1" u="sng" noProof="0" dirty="0" smtClean="0"/>
                        <a:t>Limites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pt-PT" sz="1600" i="1" baseline="0" noProof="0" dirty="0" err="1" smtClean="0"/>
                        <a:t>M</a:t>
                      </a:r>
                      <a:r>
                        <a:rPr lang="pt-PT" sz="1600" i="1" noProof="0" dirty="0" err="1" smtClean="0"/>
                        <a:t>áx</a:t>
                      </a:r>
                      <a:r>
                        <a:rPr lang="pt-PT" sz="1600" i="1" noProof="0" dirty="0" smtClean="0"/>
                        <a:t>. valores</a:t>
                      </a:r>
                      <a:r>
                        <a:rPr lang="pt-PT" sz="1600" i="1" baseline="0" noProof="0" dirty="0" smtClean="0"/>
                        <a:t> inferiores a 250€ por fatura;</a:t>
                      </a:r>
                      <a:endParaRPr lang="pt-PT" sz="1600" i="0" noProof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pt-PT" sz="1600" i="1" baseline="0" noProof="0" dirty="0" err="1" smtClean="0"/>
                        <a:t>M</a:t>
                      </a:r>
                      <a:r>
                        <a:rPr lang="pt-PT" sz="1600" i="1" noProof="0" dirty="0" err="1" smtClean="0"/>
                        <a:t>áx</a:t>
                      </a:r>
                      <a:r>
                        <a:rPr lang="pt-PT" sz="1600" i="1" noProof="0" dirty="0" smtClean="0"/>
                        <a:t>. 3.000€ por beneficiário e por </a:t>
                      </a:r>
                      <a:r>
                        <a:rPr lang="pt-PT" sz="1600" i="0" noProof="0" dirty="0" smtClean="0">
                          <a:solidFill>
                            <a:schemeClr val="tx1"/>
                          </a:solidFill>
                        </a:rPr>
                        <a:t>projeto.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PT" sz="1600" noProof="0" dirty="0" smtClean="0"/>
                        <a:t>cópia do documento comprovativo de pagamento por conta ou documento de valor probatório equivalente</a:t>
                      </a:r>
                      <a:endParaRPr lang="pt-PT" sz="16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1600" b="1" noProof="0" dirty="0" smtClean="0"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Cartão Multibanco</a:t>
                      </a:r>
                      <a:endParaRPr lang="pt-PT" sz="16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PT" sz="1600" noProof="0" dirty="0" smtClean="0"/>
                        <a:t>copia do extrato bancário com</a:t>
                      </a:r>
                      <a:r>
                        <a:rPr lang="pt-PT" sz="1600" baseline="0" noProof="0" dirty="0" smtClean="0"/>
                        <a:t> o débito </a:t>
                      </a:r>
                      <a:r>
                        <a:rPr lang="pt-PT" sz="1600" noProof="0" dirty="0" smtClean="0"/>
                        <a:t>em conta</a:t>
                      </a:r>
                      <a:endParaRPr lang="pt-PT" sz="16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613114"/>
              </p:ext>
            </p:extLst>
          </p:nvPr>
        </p:nvGraphicFramePr>
        <p:xfrm>
          <a:off x="3693453" y="783177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dirty="0" smtClean="0">
                          <a:solidFill>
                            <a:srgbClr val="002060"/>
                          </a:solidFill>
                        </a:rPr>
                        <a:t>MEIOS </a:t>
                      </a:r>
                      <a:r>
                        <a:rPr lang="es-ES_tradnl" sz="1600" dirty="0">
                          <a:solidFill>
                            <a:srgbClr val="002060"/>
                          </a:solidFill>
                        </a:rPr>
                        <a:t>DE </a:t>
                      </a:r>
                      <a:r>
                        <a:rPr lang="es-ES_tradnl" sz="1600" dirty="0" smtClean="0">
                          <a:solidFill>
                            <a:srgbClr val="002060"/>
                          </a:solidFill>
                        </a:rPr>
                        <a:t>PAGAMENTO</a:t>
                      </a:r>
                      <a:endParaRPr lang="es-ES_tradnl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G:\PO INTERREG V A\Comunicação\logos\logo-ancho_MAC 2014-2020_rgb_P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7" y="6097398"/>
            <a:ext cx="3085365" cy="7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12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ELEGIBILIDADE DA DESPESA</a:t>
            </a:r>
            <a:endParaRPr lang="es-ES" sz="28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" sz="2000" b="1" dirty="0" smtClean="0">
                <a:solidFill>
                  <a:srgbClr val="FF9900"/>
                </a:solidFill>
              </a:rPr>
              <a:t>JUSTIFICAÇÃO DA DESPESA PAGA </a:t>
            </a:r>
            <a:r>
              <a:rPr lang="es-ES" sz="2000" b="1" dirty="0">
                <a:solidFill>
                  <a:srgbClr val="FF9900"/>
                </a:solidFill>
              </a:rPr>
              <a:t>POR </a:t>
            </a:r>
            <a:r>
              <a:rPr lang="es-ES" sz="2000" b="1" dirty="0" smtClean="0">
                <a:solidFill>
                  <a:srgbClr val="FF9900"/>
                </a:solidFill>
              </a:rPr>
              <a:t>CATEGORIA </a:t>
            </a:r>
            <a:r>
              <a:rPr lang="es-ES" sz="2000" b="1" dirty="0">
                <a:solidFill>
                  <a:srgbClr val="FF9900"/>
                </a:solidFill>
              </a:rPr>
              <a:t>DE </a:t>
            </a:r>
            <a:r>
              <a:rPr lang="es-ES" sz="2000" b="1" dirty="0" smtClean="0">
                <a:solidFill>
                  <a:srgbClr val="FF9900"/>
                </a:solidFill>
              </a:rPr>
              <a:t>DESPESA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200401" y="1489092"/>
            <a:ext cx="8261411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pt-PT" dirty="0" smtClean="0">
                <a:solidFill>
                  <a:srgbClr val="002060"/>
                </a:solidFill>
              </a:rPr>
              <a:t>São aqueles diretamente relacionados com a operação e cuja conexão pode ser demonstrada.</a:t>
            </a:r>
          </a:p>
          <a:p>
            <a:pPr lvl="1"/>
            <a:r>
              <a:rPr lang="pt-PT" dirty="0" smtClean="0">
                <a:solidFill>
                  <a:srgbClr val="002060"/>
                </a:solidFill>
              </a:rPr>
              <a:t>Categorias de despesa:</a:t>
            </a:r>
          </a:p>
          <a:p>
            <a:pPr lvl="2"/>
            <a:endParaRPr lang="pt-PT" sz="800" dirty="0" smtClean="0">
              <a:solidFill>
                <a:srgbClr val="002060"/>
              </a:solidFill>
            </a:endParaRPr>
          </a:p>
          <a:p>
            <a:pPr marL="1257300" lvl="2" indent="-342900">
              <a:buAutoNum type="arabicPeriod"/>
            </a:pPr>
            <a:r>
              <a:rPr lang="pt-PT" dirty="0" smtClean="0">
                <a:solidFill>
                  <a:srgbClr val="002060"/>
                </a:solidFill>
              </a:rPr>
              <a:t>Despesas de Pessoal</a:t>
            </a:r>
          </a:p>
          <a:p>
            <a:pPr marL="1257300" lvl="2" indent="-342900">
              <a:buAutoNum type="arabicPeriod"/>
            </a:pPr>
            <a:r>
              <a:rPr lang="pt-PT" dirty="0" smtClean="0">
                <a:solidFill>
                  <a:srgbClr val="002060"/>
                </a:solidFill>
              </a:rPr>
              <a:t>Despesas de Deslocação e Alojamento</a:t>
            </a:r>
          </a:p>
          <a:p>
            <a:pPr marL="1257300" lvl="2" indent="-342900">
              <a:buAutoNum type="arabicPeriod"/>
            </a:pPr>
            <a:r>
              <a:rPr lang="pt-PT" dirty="0" smtClean="0">
                <a:solidFill>
                  <a:srgbClr val="002060"/>
                </a:solidFill>
              </a:rPr>
              <a:t>Despesas de Peritos e Serviços Externos</a:t>
            </a:r>
          </a:p>
          <a:p>
            <a:pPr marL="1257300" lvl="2" indent="-342900">
              <a:buAutoNum type="arabicPeriod"/>
            </a:pPr>
            <a:r>
              <a:rPr lang="pt-PT" dirty="0" smtClean="0">
                <a:solidFill>
                  <a:srgbClr val="002060"/>
                </a:solidFill>
              </a:rPr>
              <a:t>Despesas de Equipamento</a:t>
            </a:r>
          </a:p>
          <a:p>
            <a:pPr marL="1257300" lvl="2" indent="-342900">
              <a:buAutoNum type="arabicPeriod"/>
            </a:pPr>
            <a:r>
              <a:rPr lang="pt-PT" dirty="0" smtClean="0">
                <a:solidFill>
                  <a:srgbClr val="002060"/>
                </a:solidFill>
              </a:rPr>
              <a:t>Despesas com instalações e administrativas</a:t>
            </a:r>
          </a:p>
          <a:p>
            <a:pPr marL="1257300" lvl="2" indent="-342900">
              <a:buAutoNum type="arabicPeriod"/>
            </a:pPr>
            <a:r>
              <a:rPr lang="pt-PT" dirty="0" smtClean="0">
                <a:solidFill>
                  <a:srgbClr val="002060"/>
                </a:solidFill>
              </a:rPr>
              <a:t>Despesas em obras e infraestruturas de pequena envergadura</a:t>
            </a:r>
          </a:p>
          <a:p>
            <a:pPr marL="1257300" lvl="2" indent="-342900">
              <a:buAutoNum type="arabicPeriod"/>
            </a:pPr>
            <a:endParaRPr lang="es-ES_tradnl" dirty="0">
              <a:solidFill>
                <a:srgbClr val="002060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3501434" y="4736893"/>
            <a:ext cx="8261411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pt-PT" dirty="0" smtClean="0">
                <a:solidFill>
                  <a:srgbClr val="002060"/>
                </a:solidFill>
              </a:rPr>
              <a:t>São aqueles não vinculados diretamente com a execução das atividades, embora necessários para a execução da operação.</a:t>
            </a:r>
          </a:p>
          <a:p>
            <a:pPr lvl="1"/>
            <a:r>
              <a:rPr lang="pt-PT" dirty="0" smtClean="0">
                <a:solidFill>
                  <a:srgbClr val="002060"/>
                </a:solidFill>
              </a:rPr>
              <a:t>Taxa fixa de 15% das despesas diretas de pessoal</a:t>
            </a:r>
          </a:p>
          <a:p>
            <a:pPr lvl="1"/>
            <a:r>
              <a:rPr lang="pt-PT" dirty="0" smtClean="0">
                <a:solidFill>
                  <a:srgbClr val="002060"/>
                </a:solidFill>
              </a:rPr>
              <a:t>Sem necessidade de justificar.</a:t>
            </a:r>
          </a:p>
          <a:p>
            <a:pPr lvl="1"/>
            <a:r>
              <a:rPr lang="pt-PT" dirty="0" smtClean="0">
                <a:solidFill>
                  <a:srgbClr val="002060"/>
                </a:solidFill>
              </a:rPr>
              <a:t>Exemplo: fungíveis, pessoal de departamentos de caráter horizontal, etc.</a:t>
            </a:r>
          </a:p>
          <a:p>
            <a:pPr lvl="1"/>
            <a:r>
              <a:rPr lang="pt-PT" dirty="0" smtClean="0">
                <a:solidFill>
                  <a:srgbClr val="002060"/>
                </a:solidFill>
              </a:rPr>
              <a:t>Não se incluem as amortizações.</a:t>
            </a:r>
          </a:p>
          <a:p>
            <a:pPr lvl="1"/>
            <a:r>
              <a:rPr lang="es-ES_tradnl" sz="1700" dirty="0" smtClean="0">
                <a:solidFill>
                  <a:srgbClr val="002060"/>
                </a:solidFill>
              </a:rPr>
              <a:t>        </a:t>
            </a:r>
            <a:endParaRPr lang="es-ES_tradnl" sz="1700" dirty="0">
              <a:solidFill>
                <a:srgbClr val="002060"/>
              </a:solidFill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595319"/>
              </p:ext>
            </p:extLst>
          </p:nvPr>
        </p:nvGraphicFramePr>
        <p:xfrm>
          <a:off x="3691107" y="1079551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CUSTOS DIRETOS</a:t>
                      </a:r>
                      <a:endParaRPr lang="es-ES_tradnl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553965"/>
              </p:ext>
            </p:extLst>
          </p:nvPr>
        </p:nvGraphicFramePr>
        <p:xfrm>
          <a:off x="3740275" y="4234869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CUSTOS INDIRETOS</a:t>
                      </a:r>
                      <a:endParaRPr lang="es-ES_tradnl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G:\PO INTERREG V A\Comunicação\logos\logo-ancho_MAC 2014-2020_rgb_P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7" y="6097398"/>
            <a:ext cx="3085365" cy="7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898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ELEGIBILIDADE DA DESPESA</a:t>
            </a:r>
            <a:endParaRPr lang="es-ES" sz="28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" sz="2000" b="1" dirty="0" smtClean="0">
                <a:solidFill>
                  <a:srgbClr val="FF9900"/>
                </a:solidFill>
              </a:rPr>
              <a:t>JUSTIFICAÇÃO DA DESPESA PAGA </a:t>
            </a:r>
            <a:r>
              <a:rPr lang="es-ES" sz="2000" b="1" dirty="0">
                <a:solidFill>
                  <a:srgbClr val="FF9900"/>
                </a:solidFill>
              </a:rPr>
              <a:t>POR </a:t>
            </a:r>
            <a:r>
              <a:rPr lang="es-ES" sz="2000" b="1" dirty="0" smtClean="0">
                <a:solidFill>
                  <a:srgbClr val="FF9900"/>
                </a:solidFill>
              </a:rPr>
              <a:t>CATEGORIA </a:t>
            </a:r>
            <a:r>
              <a:rPr lang="es-ES" sz="2000" b="1" dirty="0">
                <a:solidFill>
                  <a:srgbClr val="FF9900"/>
                </a:solidFill>
              </a:rPr>
              <a:t>DE </a:t>
            </a:r>
            <a:r>
              <a:rPr lang="es-ES" sz="2000" b="1" dirty="0" smtClean="0">
                <a:solidFill>
                  <a:srgbClr val="FF9900"/>
                </a:solidFill>
              </a:rPr>
              <a:t>DESPESA</a:t>
            </a:r>
            <a:endParaRPr lang="es-ES" sz="2000" b="1" dirty="0">
              <a:solidFill>
                <a:srgbClr val="FF9900"/>
              </a:solidFill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804673"/>
              </p:ext>
            </p:extLst>
          </p:nvPr>
        </p:nvGraphicFramePr>
        <p:xfrm>
          <a:off x="3691107" y="794884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>
                          <a:solidFill>
                            <a:srgbClr val="002060"/>
                          </a:solidFill>
                        </a:rPr>
                        <a:t>1. a.</a:t>
                      </a:r>
                      <a:r>
                        <a:rPr lang="es-ES_tradnl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DESPESAS </a:t>
                      </a: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DE PESSOAL </a:t>
                      </a:r>
                      <a:r>
                        <a:rPr lang="es-ES_tradnl" dirty="0">
                          <a:solidFill>
                            <a:srgbClr val="002060"/>
                          </a:solidFill>
                        </a:rPr>
                        <a:t>POR </a:t>
                      </a: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CUSTOS UNITÁRIOS</a:t>
                      </a:r>
                      <a:endParaRPr lang="es-ES_tradnl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5688245"/>
              </p:ext>
            </p:extLst>
          </p:nvPr>
        </p:nvGraphicFramePr>
        <p:xfrm>
          <a:off x="3687974" y="4151608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>
                          <a:solidFill>
                            <a:srgbClr val="002060"/>
                          </a:solidFill>
                        </a:rPr>
                        <a:t>1.b. </a:t>
                      </a: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DESPESAS </a:t>
                      </a:r>
                      <a:r>
                        <a:rPr lang="es-ES_tradnl" dirty="0">
                          <a:solidFill>
                            <a:srgbClr val="002060"/>
                          </a:solidFill>
                        </a:rPr>
                        <a:t>DE </a:t>
                      </a: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PESSOAL - TAXA FIXA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DE </a:t>
                      </a:r>
                      <a:r>
                        <a:rPr lang="es-ES_tradnl" baseline="0" dirty="0">
                          <a:solidFill>
                            <a:srgbClr val="002060"/>
                          </a:solidFill>
                        </a:rPr>
                        <a:t>20%</a:t>
                      </a:r>
                      <a:endParaRPr lang="es-ES_tradnl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062141"/>
              </p:ext>
            </p:extLst>
          </p:nvPr>
        </p:nvGraphicFramePr>
        <p:xfrm>
          <a:off x="3717954" y="1414732"/>
          <a:ext cx="7777571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91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5784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57261">
                <a:tc gridSpan="2">
                  <a:txBody>
                    <a:bodyPr/>
                    <a:lstStyle/>
                    <a:p>
                      <a:r>
                        <a:rPr lang="pt-PT" sz="1400" b="1" u="sng" noProof="0" dirty="0" smtClean="0">
                          <a:solidFill>
                            <a:schemeClr val="tx1"/>
                          </a:solidFill>
                        </a:rPr>
                        <a:t>Declaração Mensal</a:t>
                      </a:r>
                      <a:r>
                        <a:rPr lang="pt-PT" sz="1400" b="1" u="sng" baseline="0" noProof="0" dirty="0" smtClean="0">
                          <a:solidFill>
                            <a:schemeClr val="tx1"/>
                          </a:solidFill>
                        </a:rPr>
                        <a:t> de Remunerações entregue à Segurança Social/Caixa Geral de Aposentações, </a:t>
                      </a:r>
                      <a:r>
                        <a:rPr lang="pt-PT" sz="1400" b="0" u="none" baseline="0" noProof="0" dirty="0" smtClean="0">
                          <a:solidFill>
                            <a:schemeClr val="tx1"/>
                          </a:solidFill>
                        </a:rPr>
                        <a:t>onde consta o valor da remuneração de cada trabalhador e a taxa de desconto associada</a:t>
                      </a:r>
                      <a:endParaRPr lang="pt-PT" sz="1400" b="0" u="none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just"/>
                      <a:r>
                        <a:rPr lang="pt-PT" sz="1400" b="1" u="sng" noProof="0" dirty="0" smtClean="0">
                          <a:solidFill>
                            <a:sysClr val="windowText" lastClr="000000"/>
                          </a:solidFill>
                        </a:rPr>
                        <a:t>Declaração</a:t>
                      </a:r>
                      <a:r>
                        <a:rPr lang="pt-PT" sz="1400" b="0" noProof="0" dirty="0" smtClean="0">
                          <a:solidFill>
                            <a:sysClr val="windowText" lastClr="000000"/>
                          </a:solidFill>
                        </a:rPr>
                        <a:t> assinada pelo responsável da entidade especificando, para cada trabalhador </a:t>
                      </a:r>
                      <a:r>
                        <a:rPr lang="pt-PT" sz="1400" b="0" kern="1200" noProof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afeto ao projeto, a categoria ou grupo profissional, jornada laboral anual de acordo com contrato ou acordo, nº de horas mensais dedicadas ao projeto e descrição das tarefas mensais realizadas no período de certificação.</a:t>
                      </a:r>
                      <a:endParaRPr lang="pt-PT" sz="1400" b="0" kern="1200" noProof="0" dirty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1400" b="0" noProof="0" dirty="0" smtClean="0">
                          <a:solidFill>
                            <a:sysClr val="windowText" lastClr="000000"/>
                          </a:solidFill>
                        </a:rPr>
                        <a:t>Pessoal não exclusivo</a:t>
                      </a:r>
                      <a:endParaRPr lang="pt-PT" sz="1400" b="0" noProof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1400" b="0" noProof="0" dirty="0" smtClean="0"/>
                        <a:t>Quadro de </a:t>
                      </a:r>
                      <a:r>
                        <a:rPr lang="pt-PT" sz="1400" b="1" u="sng" noProof="0" dirty="0" smtClean="0"/>
                        <a:t>Registo horário diário</a:t>
                      </a:r>
                      <a:r>
                        <a:rPr lang="pt-PT" sz="1400" b="0" noProof="0" dirty="0" smtClean="0"/>
                        <a:t>, para o pessoal que imputa o seu tempo a vários projetos e a tarefas próprias da entidade</a:t>
                      </a:r>
                      <a:endParaRPr lang="pt-PT" sz="1400" b="0" noProof="0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1400" b="0" noProof="0" dirty="0" smtClean="0">
                          <a:solidFill>
                            <a:sysClr val="windowText" lastClr="000000"/>
                          </a:solidFill>
                        </a:rPr>
                        <a:t>Pessoal exclusivo</a:t>
                      </a:r>
                      <a:endParaRPr lang="pt-PT" sz="1400" b="0" noProof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400" b="0" noProof="0" dirty="0" smtClean="0"/>
                        <a:t>Em cada DDP, cópia digitalizada do </a:t>
                      </a:r>
                      <a:r>
                        <a:rPr lang="pt-PT" sz="1400" b="1" u="sng" noProof="0" dirty="0" smtClean="0"/>
                        <a:t>contrato</a:t>
                      </a:r>
                      <a:r>
                        <a:rPr lang="pt-PT" sz="1400" b="0" noProof="0" dirty="0" smtClean="0"/>
                        <a:t>, onde deverá constar</a:t>
                      </a:r>
                      <a:r>
                        <a:rPr lang="pt-PT" sz="1400" b="0" baseline="0" noProof="0" dirty="0" smtClean="0"/>
                        <a:t> </a:t>
                      </a:r>
                      <a:r>
                        <a:rPr lang="pt-PT" sz="1400" b="0" noProof="0" dirty="0" smtClean="0"/>
                        <a:t>o nome do projeto e a designação do</a:t>
                      </a:r>
                      <a:r>
                        <a:rPr lang="pt-PT" sz="1400" b="0" baseline="0" noProof="0" dirty="0" smtClean="0"/>
                        <a:t> </a:t>
                      </a:r>
                      <a:r>
                        <a:rPr lang="pt-PT" sz="1400" b="0" noProof="0" dirty="0" smtClean="0"/>
                        <a:t> Programa</a:t>
                      </a:r>
                    </a:p>
                    <a:p>
                      <a:pPr algn="just"/>
                      <a:r>
                        <a:rPr lang="pt-PT" sz="1400" b="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 número de horas anuais declaradas não poderá ser superior a 1.720 horas anuais.</a:t>
                      </a:r>
                      <a:endParaRPr lang="pt-PT" sz="1400" b="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675578"/>
              </p:ext>
            </p:extLst>
          </p:nvPr>
        </p:nvGraphicFramePr>
        <p:xfrm>
          <a:off x="3726678" y="4687510"/>
          <a:ext cx="7777571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91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5784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57261">
                <a:tc>
                  <a:txBody>
                    <a:bodyPr/>
                    <a:lstStyle/>
                    <a:p>
                      <a:r>
                        <a:rPr lang="es-ES_tradnl" sz="1400" b="0" dirty="0" smtClean="0">
                          <a:solidFill>
                            <a:schemeClr val="tx1"/>
                          </a:solidFill>
                        </a:rPr>
                        <a:t>AÇORES</a:t>
                      </a:r>
                      <a:r>
                        <a:rPr lang="es-ES_tradnl" sz="1400" b="0" baseline="0" dirty="0" smtClean="0">
                          <a:solidFill>
                            <a:schemeClr val="tx1"/>
                          </a:solidFill>
                        </a:rPr>
                        <a:t> E MADEIRA</a:t>
                      </a:r>
                      <a:endParaRPr lang="es-E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400" b="1" u="sng" noProof="0" dirty="0" smtClean="0">
                          <a:solidFill>
                            <a:schemeClr val="tx1"/>
                          </a:solidFill>
                        </a:rPr>
                        <a:t>Declaração Mensal</a:t>
                      </a:r>
                      <a:r>
                        <a:rPr lang="pt-PT" sz="1400" b="1" u="sng" baseline="0" noProof="0" dirty="0" smtClean="0">
                          <a:solidFill>
                            <a:schemeClr val="tx1"/>
                          </a:solidFill>
                        </a:rPr>
                        <a:t> de Remunerações entregue à Segurança Social/Caixa Geral de Aposentações, </a:t>
                      </a:r>
                      <a:r>
                        <a:rPr lang="pt-PT" sz="1400" b="0" u="none" baseline="0" noProof="0" dirty="0" smtClean="0">
                          <a:solidFill>
                            <a:schemeClr val="tx1"/>
                          </a:solidFill>
                        </a:rPr>
                        <a:t>onde consta o valor da remuneração de cada trabalhador e a taxa de desconto associada</a:t>
                      </a:r>
                      <a:endParaRPr lang="pt-PT" sz="1400" b="0" u="none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135814"/>
              </p:ext>
            </p:extLst>
          </p:nvPr>
        </p:nvGraphicFramePr>
        <p:xfrm>
          <a:off x="3726678" y="5601069"/>
          <a:ext cx="7777571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757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57261">
                <a:tc>
                  <a:txBody>
                    <a:bodyPr/>
                    <a:lstStyle/>
                    <a:p>
                      <a:pPr algn="just"/>
                      <a:r>
                        <a:rPr lang="pt-PT" sz="1400" b="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Nas verificações</a:t>
                      </a:r>
                      <a:r>
                        <a:rPr lang="pt-PT" sz="1400" b="0" kern="1200" baseline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400" b="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administrativas ou físicas, poder-se-á solicitar  a documentação adicional que se entender oportuna.</a:t>
                      </a:r>
                      <a:endParaRPr lang="pt-PT" sz="1400" b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508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ELEGIBILIDADE DA DESPESA</a:t>
            </a:r>
            <a:endParaRPr lang="es-ES" sz="28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" sz="2000" b="1" dirty="0" smtClean="0">
                <a:solidFill>
                  <a:srgbClr val="FF9900"/>
                </a:solidFill>
              </a:rPr>
              <a:t>JUSTIFICAÇÃO DA DESPESA PAGA POR CATEGORIA </a:t>
            </a:r>
            <a:r>
              <a:rPr lang="es-ES" sz="2000" b="1" dirty="0">
                <a:solidFill>
                  <a:srgbClr val="FF9900"/>
                </a:solidFill>
              </a:rPr>
              <a:t>DE </a:t>
            </a:r>
            <a:r>
              <a:rPr lang="es-ES" sz="2000" b="1" dirty="0" smtClean="0">
                <a:solidFill>
                  <a:srgbClr val="FF9900"/>
                </a:solidFill>
              </a:rPr>
              <a:t>DESPESA</a:t>
            </a:r>
            <a:endParaRPr lang="es-ES" sz="2000" b="1" dirty="0">
              <a:solidFill>
                <a:srgbClr val="FF9900"/>
              </a:solidFill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888621"/>
              </p:ext>
            </p:extLst>
          </p:nvPr>
        </p:nvGraphicFramePr>
        <p:xfrm>
          <a:off x="3691107" y="794884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>
                          <a:solidFill>
                            <a:srgbClr val="002060"/>
                          </a:solidFill>
                        </a:rPr>
                        <a:t>2. </a:t>
                      </a: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DESPESAS DE DESLOCAÇÕES E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ALOJAMENTO</a:t>
                      </a:r>
                      <a:endParaRPr lang="es-ES_tradnl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3672635" y="1188163"/>
            <a:ext cx="78312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Despesas dos beneficiários do projeto</a:t>
            </a:r>
          </a:p>
          <a:p>
            <a:endParaRPr lang="es-ES_tradnl" i="1" dirty="0"/>
          </a:p>
          <a:p>
            <a:endParaRPr lang="es-ES" i="1" dirty="0"/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402779"/>
              </p:ext>
            </p:extLst>
          </p:nvPr>
        </p:nvGraphicFramePr>
        <p:xfrm>
          <a:off x="3962393" y="1634838"/>
          <a:ext cx="7379862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798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Font typeface="+mj-lt"/>
                        <a:buAutoNum type="alphaLcPeriod"/>
                      </a:pPr>
                      <a:r>
                        <a:rPr lang="pt-PT" sz="1800" b="0" kern="1200" noProof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Deslocações (p. e., bilhetes, seguros de viagem</a:t>
                      </a:r>
                      <a:r>
                        <a:rPr lang="pt-PT" sz="1800" b="0" kern="1200" baseline="0" noProof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e com </a:t>
                      </a:r>
                      <a:r>
                        <a:rPr lang="pt-PT" sz="1800" b="0" kern="1200" noProof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veículos, combustíveis, quilometragem, portagem e estacionamento)</a:t>
                      </a:r>
                    </a:p>
                    <a:p>
                      <a:pPr marL="800100" lvl="1" indent="-342900" algn="l" defTabSz="914400" rtl="0" eaLnBrk="1" latinLnBrk="0" hangingPunct="1">
                        <a:buFont typeface="+mj-lt"/>
                        <a:buAutoNum type="alphaLcPeriod"/>
                      </a:pPr>
                      <a:r>
                        <a:rPr lang="pt-PT" sz="1800" b="0" kern="1200" noProof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Refeições</a:t>
                      </a:r>
                    </a:p>
                    <a:p>
                      <a:pPr marL="800100" lvl="1" indent="-342900" algn="l" defTabSz="914400" rtl="0" eaLnBrk="1" latinLnBrk="0" hangingPunct="1">
                        <a:buFont typeface="+mj-lt"/>
                        <a:buAutoNum type="alphaLcPeriod"/>
                      </a:pPr>
                      <a:r>
                        <a:rPr lang="pt-PT" sz="1800" b="0" kern="1200" noProof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Alojamento</a:t>
                      </a:r>
                    </a:p>
                    <a:p>
                      <a:pPr marL="800100" lvl="1" indent="-342900" algn="l" defTabSz="914400" rtl="0" eaLnBrk="1" latinLnBrk="0" hangingPunct="1">
                        <a:buFont typeface="+mj-lt"/>
                        <a:buAutoNum type="alphaLcPeriod"/>
                      </a:pPr>
                      <a:r>
                        <a:rPr lang="pt-PT" sz="1800" b="0" kern="1200" noProof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Vistos</a:t>
                      </a:r>
                    </a:p>
                    <a:p>
                      <a:pPr marL="800100" lvl="1" indent="-342900" algn="l" defTabSz="914400" rtl="0" eaLnBrk="1" latinLnBrk="0" hangingPunct="1">
                        <a:buFont typeface="+mj-lt"/>
                        <a:buAutoNum type="alphaLcPeriod"/>
                      </a:pPr>
                      <a:r>
                        <a:rPr lang="pt-PT" sz="1800" b="0" kern="1200" noProof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Ajudas</a:t>
                      </a:r>
                      <a:r>
                        <a:rPr lang="pt-PT" sz="1800" b="0" kern="1200" baseline="0" noProof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de Custo</a:t>
                      </a:r>
                      <a:endParaRPr lang="pt-PT" sz="1800" b="0" kern="1200" noProof="0" dirty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CuadroTexto 12"/>
          <p:cNvSpPr txBox="1"/>
          <p:nvPr/>
        </p:nvSpPr>
        <p:spPr>
          <a:xfrm>
            <a:off x="3962392" y="3432978"/>
            <a:ext cx="77749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pt-PT" dirty="0" smtClean="0"/>
              <a:t>Limites ajudas de custo: Portaria n.º 1553-D/2008 de 31 de dezembro, com as alterações introduzidas pelo Decreto-Lei n.º 137/2010 de 28 de dezembro, ao Decreto-Lei nº 192/95, de 28 de julho e ao Decreto-Lei nº 106/98, de 24 de abril:</a:t>
            </a:r>
          </a:p>
          <a:p>
            <a:pPr marL="285750" indent="-285750" algn="just">
              <a:buFontTx/>
              <a:buChar char="-"/>
            </a:pPr>
            <a:r>
              <a:rPr lang="pt-PT" dirty="0" smtClean="0"/>
              <a:t>Limites deslocações aéreas</a:t>
            </a:r>
            <a:r>
              <a:rPr lang="pt-PT" i="1" dirty="0" smtClean="0"/>
              <a:t>:</a:t>
            </a:r>
            <a:r>
              <a:rPr lang="pt-PT" dirty="0" smtClean="0"/>
              <a:t> </a:t>
            </a:r>
            <a:r>
              <a:rPr lang="pt-PT" i="1" dirty="0" smtClean="0"/>
              <a:t>para a Madeira, o</a:t>
            </a:r>
            <a:r>
              <a:rPr lang="pt-PT" dirty="0" smtClean="0"/>
              <a:t> Decreto-Lei nº 134/2015 de 24 de julho e Portaria nº 260-C/2015 de 24 de agosto.</a:t>
            </a:r>
          </a:p>
          <a:p>
            <a:pPr algn="just"/>
            <a:endParaRPr lang="pt-PT" dirty="0" smtClean="0"/>
          </a:p>
          <a:p>
            <a:pPr algn="just"/>
            <a:r>
              <a:rPr lang="pt-PT" dirty="0" smtClean="0"/>
              <a:t>As despesas de deslocações e alojamento relativos a especialistas externos e fornecedores de serviços serão incluídos na categoria 3  de despesas por peritos e  serviços externos (Art.º 5.3 do Regulamento (UE) 481/2014.</a:t>
            </a:r>
          </a:p>
          <a:p>
            <a:endParaRPr lang="es-ES" dirty="0"/>
          </a:p>
          <a:p>
            <a:endParaRPr lang="es-ES" i="1" dirty="0"/>
          </a:p>
        </p:txBody>
      </p:sp>
      <p:pic>
        <p:nvPicPr>
          <p:cNvPr id="8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G:\PO INTERREG V A\Comunicação\logos\logo-ancho_MAC 2014-2020_rgb_P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7" y="6097398"/>
            <a:ext cx="3085365" cy="7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26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ELEGIBILIDADE DA DESPESA</a:t>
            </a:r>
            <a:endParaRPr lang="es-ES" sz="28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" sz="2000" b="1" dirty="0" smtClean="0">
                <a:solidFill>
                  <a:srgbClr val="FF9900"/>
                </a:solidFill>
              </a:rPr>
              <a:t>JUSTIFICAÇÃO DA DESPESA PAGA </a:t>
            </a:r>
            <a:r>
              <a:rPr lang="es-ES" sz="2000" b="1" dirty="0">
                <a:solidFill>
                  <a:srgbClr val="FF9900"/>
                </a:solidFill>
              </a:rPr>
              <a:t>POR </a:t>
            </a:r>
            <a:r>
              <a:rPr lang="es-ES" sz="2000" b="1" dirty="0" smtClean="0">
                <a:solidFill>
                  <a:srgbClr val="FF9900"/>
                </a:solidFill>
              </a:rPr>
              <a:t>CATEGORIA </a:t>
            </a:r>
            <a:r>
              <a:rPr lang="es-ES" sz="2000" b="1" dirty="0">
                <a:solidFill>
                  <a:srgbClr val="FF9900"/>
                </a:solidFill>
              </a:rPr>
              <a:t>DE </a:t>
            </a:r>
            <a:r>
              <a:rPr lang="es-ES" sz="2000" b="1" dirty="0" smtClean="0">
                <a:solidFill>
                  <a:srgbClr val="FF9900"/>
                </a:solidFill>
              </a:rPr>
              <a:t>DESPESA</a:t>
            </a:r>
            <a:endParaRPr lang="es-ES" sz="2000" b="1" dirty="0">
              <a:solidFill>
                <a:srgbClr val="FF9900"/>
              </a:solidFill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196097"/>
              </p:ext>
            </p:extLst>
          </p:nvPr>
        </p:nvGraphicFramePr>
        <p:xfrm>
          <a:off x="3691107" y="794884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>
                          <a:solidFill>
                            <a:srgbClr val="002060"/>
                          </a:solidFill>
                        </a:rPr>
                        <a:t>2. </a:t>
                      </a: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DESPESAS DESLOCAÇÃO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E ALOJAMENTO</a:t>
                      </a:r>
                      <a:endParaRPr lang="es-ES_tradnl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CuadroTexto 11"/>
          <p:cNvSpPr txBox="1"/>
          <p:nvPr/>
        </p:nvSpPr>
        <p:spPr>
          <a:xfrm>
            <a:off x="3691107" y="1427556"/>
            <a:ext cx="7379863" cy="492442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_tradnl" b="1" dirty="0">
              <a:solidFill>
                <a:srgbClr val="FFC000"/>
              </a:solidFill>
            </a:endParaRPr>
          </a:p>
          <a:p>
            <a:r>
              <a:rPr lang="pt-PT" b="1" dirty="0" smtClean="0">
                <a:solidFill>
                  <a:srgbClr val="FFC000"/>
                </a:solidFill>
              </a:rPr>
              <a:t>DOCUMENTAÇÃO NECESSÁRIA PARA A SUA JUSTIFICAÇÃO:</a:t>
            </a:r>
          </a:p>
          <a:p>
            <a:endParaRPr lang="pt-PT" b="1" dirty="0" smtClean="0">
              <a:solidFill>
                <a:srgbClr val="FFC00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2000" dirty="0" smtClean="0"/>
              <a:t>Justificativos da despesa e do pagamento;</a:t>
            </a:r>
          </a:p>
          <a:p>
            <a:pPr algn="just"/>
            <a:endParaRPr lang="pt-PT" sz="20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2000" dirty="0" smtClean="0"/>
              <a:t>Cartões de embarque utilizados ou documento comprovativo substituto</a:t>
            </a:r>
            <a:r>
              <a:rPr lang="pt-PT" sz="2000" dirty="0"/>
              <a:t>;</a:t>
            </a:r>
            <a:endParaRPr lang="pt-PT" sz="2000" dirty="0" smtClean="0"/>
          </a:p>
          <a:p>
            <a:pPr algn="just"/>
            <a:endParaRPr lang="pt-PT" sz="20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2000" dirty="0" smtClean="0"/>
              <a:t>Documento de atribuição das ajudas de custo, por parte da entidade;</a:t>
            </a:r>
          </a:p>
          <a:p>
            <a:pPr algn="just"/>
            <a:endParaRPr lang="pt-PT" sz="20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2000" dirty="0" smtClean="0"/>
              <a:t>Relatório  justificativo da viagem assinado pelo responsável da entidade, onde conste o motivo da viagem, as pessoas que participaram, o programa da viagem e a sua duração;</a:t>
            </a:r>
          </a:p>
          <a:p>
            <a:endParaRPr lang="pt-PT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000" dirty="0" smtClean="0"/>
              <a:t>Outros documentos (atas das reuniões, programa, etc.).</a:t>
            </a:r>
            <a:endParaRPr lang="pt-PT" sz="2000" dirty="0"/>
          </a:p>
        </p:txBody>
      </p:sp>
      <p:pic>
        <p:nvPicPr>
          <p:cNvPr id="6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30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ELEGIBILIDADE DA DESPESA</a:t>
            </a:r>
            <a:endParaRPr lang="es-ES" sz="28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" sz="2000" b="1" dirty="0" smtClean="0">
                <a:solidFill>
                  <a:srgbClr val="FF9900"/>
                </a:solidFill>
              </a:rPr>
              <a:t>JUSTIFICAÇÃO DA DESPESA PAGA POR CATEGORIA </a:t>
            </a:r>
            <a:r>
              <a:rPr lang="es-ES" sz="2000" b="1" dirty="0">
                <a:solidFill>
                  <a:srgbClr val="FF9900"/>
                </a:solidFill>
              </a:rPr>
              <a:t>DE </a:t>
            </a:r>
            <a:r>
              <a:rPr lang="es-ES" sz="2000" b="1" dirty="0" smtClean="0">
                <a:solidFill>
                  <a:srgbClr val="FF9900"/>
                </a:solidFill>
              </a:rPr>
              <a:t>DESPESA</a:t>
            </a:r>
            <a:endParaRPr lang="es-ES" sz="2000" b="1" dirty="0">
              <a:solidFill>
                <a:srgbClr val="FF9900"/>
              </a:solidFill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029422"/>
              </p:ext>
            </p:extLst>
          </p:nvPr>
        </p:nvGraphicFramePr>
        <p:xfrm>
          <a:off x="3691107" y="794884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>
                          <a:solidFill>
                            <a:srgbClr val="002060"/>
                          </a:solidFill>
                        </a:rPr>
                        <a:t>3. </a:t>
                      </a: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DESPESAS DE PERITOS E SERVIÇOS 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EXTERNOS</a:t>
                      </a:r>
                      <a:endParaRPr lang="es-ES_tradnl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3672635" y="1293094"/>
            <a:ext cx="78312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Art.º 6 do Regulamento Delegado (UE) 481/2014:</a:t>
            </a:r>
          </a:p>
          <a:p>
            <a:endParaRPr lang="es-ES_tradnl" i="1" dirty="0"/>
          </a:p>
          <a:p>
            <a:endParaRPr lang="es-ES" i="1" dirty="0"/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376110"/>
              </p:ext>
            </p:extLst>
          </p:nvPr>
        </p:nvGraphicFramePr>
        <p:xfrm>
          <a:off x="3782364" y="1633150"/>
          <a:ext cx="7559891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598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800100" lvl="1" indent="-342900"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ysClr val="windowText" lastClr="000000"/>
                          </a:solidFill>
                        </a:rPr>
                        <a:t>Estudos e inquéritos </a:t>
                      </a:r>
                    </a:p>
                    <a:p>
                      <a:pPr marL="800100" lvl="1" indent="-342900"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ysClr val="windowText" lastClr="000000"/>
                          </a:solidFill>
                        </a:rPr>
                        <a:t>Formação</a:t>
                      </a:r>
                    </a:p>
                    <a:p>
                      <a:pPr marL="800100" lvl="1" indent="-342900"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ysClr val="windowText" lastClr="000000"/>
                          </a:solidFill>
                        </a:rPr>
                        <a:t>Traduções</a:t>
                      </a:r>
                    </a:p>
                    <a:p>
                      <a:pPr marL="800100" lvl="1" indent="-342900"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ysClr val="windowText" lastClr="000000"/>
                          </a:solidFill>
                        </a:rPr>
                        <a:t>Criação, modificação e atualização de sítios web</a:t>
                      </a:r>
                    </a:p>
                    <a:p>
                      <a:pPr marL="800100" lvl="1" indent="-342900"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ysClr val="windowText" lastClr="000000"/>
                          </a:solidFill>
                        </a:rPr>
                        <a:t>Promoção, comunicação e publicidade</a:t>
                      </a:r>
                    </a:p>
                    <a:p>
                      <a:pPr marL="800100" lvl="1" indent="-342900"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ysClr val="windowText" lastClr="000000"/>
                          </a:solidFill>
                        </a:rPr>
                        <a:t>Gestão financeira</a:t>
                      </a:r>
                    </a:p>
                    <a:p>
                      <a:pPr marL="800100" lvl="1" indent="-342900"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ysClr val="windowText" lastClr="000000"/>
                          </a:solidFill>
                        </a:rPr>
                        <a:t>Serviços relacionados com a organização e execução de eventos ou reuniões</a:t>
                      </a:r>
                    </a:p>
                    <a:p>
                      <a:pPr marL="800100" lvl="1" indent="-342900"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ysClr val="windowText" lastClr="000000"/>
                          </a:solidFill>
                        </a:rPr>
                        <a:t>Participação em eventos </a:t>
                      </a:r>
                    </a:p>
                    <a:p>
                      <a:pPr marL="800100" lvl="1" indent="-342900"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ysClr val="windowText" lastClr="000000"/>
                          </a:solidFill>
                        </a:rPr>
                        <a:t>Serviços profissionais</a:t>
                      </a:r>
                      <a:r>
                        <a:rPr lang="pt-PT" sz="1600" b="0" baseline="0" noProof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pt-PT" sz="1600" b="0" kern="1200" noProof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(de departamentos horizontais)</a:t>
                      </a:r>
                    </a:p>
                    <a:p>
                      <a:pPr marL="800100" lvl="1" indent="-342900"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ysClr val="windowText" lastClr="000000"/>
                          </a:solidFill>
                        </a:rPr>
                        <a:t>Direitos de propriedade intelectual</a:t>
                      </a:r>
                    </a:p>
                    <a:p>
                      <a:pPr marL="800100" lvl="1" indent="-342900"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ysClr val="windowText" lastClr="000000"/>
                          </a:solidFill>
                        </a:rPr>
                        <a:t>Verificações a que se refere o art.º 125 do Regulamento 1303/2013 e o art.º 23</a:t>
                      </a:r>
                      <a:r>
                        <a:rPr lang="pt-PT" sz="1600" b="0" baseline="0" noProof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pt-PT" sz="1600" b="0" noProof="0" dirty="0" smtClean="0">
                          <a:solidFill>
                            <a:sysClr val="windowText" lastClr="000000"/>
                          </a:solidFill>
                        </a:rPr>
                        <a:t>do Regulamento 1299/2013</a:t>
                      </a:r>
                    </a:p>
                    <a:p>
                      <a:pPr marL="800100" lvl="1" indent="-342900"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ysClr val="windowText" lastClr="000000"/>
                          </a:solidFill>
                        </a:rPr>
                        <a:t>Custos relacionados com a certificação e as auditorias a nível do Programa</a:t>
                      </a:r>
                    </a:p>
                    <a:p>
                      <a:pPr marL="800100" lvl="1" indent="-342900"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ysClr val="windowText" lastClr="000000"/>
                          </a:solidFill>
                        </a:rPr>
                        <a:t>Prestação de garantias emitidas por um banco ou outra instituição financeira </a:t>
                      </a:r>
                      <a:r>
                        <a:rPr lang="pt-PT" sz="1600" b="0" kern="1200" noProof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exigidas legalmente.</a:t>
                      </a:r>
                    </a:p>
                    <a:p>
                      <a:pPr marL="800100" lvl="1" indent="-342900"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ysClr val="windowText" lastClr="000000"/>
                          </a:solidFill>
                        </a:rPr>
                        <a:t>Viagens e alojamento de especialistas externos, oradores, presidentes das reuniões e</a:t>
                      </a:r>
                      <a:r>
                        <a:rPr lang="pt-PT" sz="1600" b="0" baseline="0" noProof="0" dirty="0" smtClean="0">
                          <a:solidFill>
                            <a:sysClr val="windowText" lastClr="000000"/>
                          </a:solidFill>
                        </a:rPr>
                        <a:t> prestadores</a:t>
                      </a:r>
                      <a:r>
                        <a:rPr lang="pt-PT" sz="1600" b="0" noProof="0" dirty="0" smtClean="0">
                          <a:solidFill>
                            <a:sysClr val="windowText" lastClr="000000"/>
                          </a:solidFill>
                        </a:rPr>
                        <a:t> de serviços</a:t>
                      </a:r>
                    </a:p>
                    <a:p>
                      <a:pPr marL="800100" lvl="1" indent="-342900"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ysClr val="windowText" lastClr="000000"/>
                          </a:solidFill>
                        </a:rPr>
                        <a:t>Outros serviços e conhecimentos especializados necessários</a:t>
                      </a:r>
                      <a:endParaRPr lang="pt-PT" sz="1600" b="0" noProof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G:\PO INTERREG V A\Comunicação\logos\logo-ancho_MAC 2014-2020_rgb_P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7" y="6097398"/>
            <a:ext cx="3085365" cy="7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87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ELEGIBILIDADE DA DESPESA</a:t>
            </a:r>
            <a:endParaRPr lang="es-ES" sz="28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" sz="2000" b="1" dirty="0" smtClean="0">
                <a:solidFill>
                  <a:srgbClr val="FF9900"/>
                </a:solidFill>
              </a:rPr>
              <a:t>JUSTIFICAÇÃO DA DESPESA PAGA POR CATEGORIA DE DESPESA</a:t>
            </a:r>
            <a:endParaRPr lang="es-ES" sz="2000" b="1" dirty="0">
              <a:solidFill>
                <a:srgbClr val="FF9900"/>
              </a:solidFill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558461"/>
              </p:ext>
            </p:extLst>
          </p:nvPr>
        </p:nvGraphicFramePr>
        <p:xfrm>
          <a:off x="3691107" y="794884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DESPESAS DE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SERVIÇOS E ESPECIALISTAS </a:t>
                      </a:r>
                      <a:r>
                        <a:rPr lang="es-ES_tradnl" baseline="0" dirty="0">
                          <a:solidFill>
                            <a:srgbClr val="002060"/>
                          </a:solidFill>
                        </a:rPr>
                        <a:t>EXTERNOS</a:t>
                      </a:r>
                      <a:endParaRPr lang="es-ES_tradnl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CuadroTexto 10"/>
          <p:cNvSpPr txBox="1"/>
          <p:nvPr/>
        </p:nvSpPr>
        <p:spPr>
          <a:xfrm>
            <a:off x="3749960" y="1391427"/>
            <a:ext cx="7772413" cy="307776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rgbClr val="FFC000"/>
                </a:solidFill>
              </a:rPr>
              <a:t>DOCUMENTAÇÃO NECESSÁRIA PARA A SUA JUSTIFICAÇÃO: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1600" dirty="0" smtClean="0"/>
              <a:t>Justificativos da despesa e do pagamento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1600" dirty="0" smtClean="0"/>
              <a:t>Informação comprovativa da realização do serviço objeto de contrato. Por exemplo:</a:t>
            </a:r>
          </a:p>
          <a:p>
            <a:pPr marL="742950" lvl="1" indent="-285750" algn="just">
              <a:buSzPct val="75000"/>
              <a:buFont typeface="Courier New" panose="02070309020205020404" pitchFamily="49" charset="0"/>
              <a:buChar char="o"/>
            </a:pPr>
            <a:r>
              <a:rPr lang="pt-PT" sz="1600" dirty="0" smtClean="0"/>
              <a:t>cópia dos estudos cuja despesa se certifica;</a:t>
            </a:r>
          </a:p>
          <a:p>
            <a:pPr marL="742950" lvl="1" indent="-285750" algn="just">
              <a:buSzPct val="75000"/>
              <a:buFont typeface="Courier New" panose="02070309020205020404" pitchFamily="49" charset="0"/>
              <a:buChar char="o"/>
            </a:pPr>
            <a:r>
              <a:rPr lang="pt-PT" sz="1600" dirty="0" smtClean="0"/>
              <a:t>informação da realização de eventos (programa, fotografias, lista de participantes, etc.)</a:t>
            </a:r>
          </a:p>
          <a:p>
            <a:pPr marL="742950" lvl="1" indent="-285750" algn="just">
              <a:buSzPct val="75000"/>
              <a:buFont typeface="Courier New" panose="02070309020205020404" pitchFamily="49" charset="0"/>
              <a:buChar char="o"/>
            </a:pPr>
            <a:r>
              <a:rPr lang="pt-PT" sz="1600" dirty="0" smtClean="0"/>
              <a:t>exemplares dos materiais de promoção cuja despesa se certifica (exemplares das publicações, cópias do material audiovisual, fotografias das exposições, etc.)</a:t>
            </a:r>
          </a:p>
          <a:p>
            <a:pPr marL="742950" lvl="1" indent="-285750" algn="just">
              <a:buSzPct val="75000"/>
              <a:buFont typeface="Courier New" panose="02070309020205020404" pitchFamily="49" charset="0"/>
              <a:buChar char="o"/>
            </a:pPr>
            <a:r>
              <a:rPr lang="pt-PT" sz="1600" dirty="0" smtClean="0"/>
              <a:t>documentos  comprovativos das despesas de viagem e alojamento de especialistas externos, conforme o indicado atrás na Categoria “Despesas de Deslocação e Alojamento”;</a:t>
            </a:r>
          </a:p>
          <a:p>
            <a:pPr marL="742950" lvl="1" indent="-285750">
              <a:buSzPct val="75000"/>
              <a:buFont typeface="Courier New" panose="02070309020205020404" pitchFamily="49" charset="0"/>
              <a:buChar char="o"/>
            </a:pPr>
            <a:r>
              <a:rPr lang="pt-PT" sz="1600" dirty="0" smtClean="0"/>
              <a:t>etc.</a:t>
            </a:r>
            <a:endParaRPr lang="pt-PT" sz="1600" dirty="0"/>
          </a:p>
        </p:txBody>
      </p:sp>
      <p:sp>
        <p:nvSpPr>
          <p:cNvPr id="5" name="Rectángulo 4"/>
          <p:cNvSpPr/>
          <p:nvPr/>
        </p:nvSpPr>
        <p:spPr>
          <a:xfrm>
            <a:off x="3749959" y="4485837"/>
            <a:ext cx="777241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endParaRPr lang="pt-PT" sz="1400" dirty="0" smtClean="0"/>
          </a:p>
          <a:p>
            <a:pPr marL="285750" indent="-285750" algn="just">
              <a:buFontTx/>
              <a:buChar char="-"/>
            </a:pPr>
            <a:r>
              <a:rPr lang="pt-PT" sz="1400" b="1" dirty="0" smtClean="0"/>
              <a:t>Limites </a:t>
            </a:r>
            <a:r>
              <a:rPr lang="pt-PT" sz="1400" b="1" dirty="0"/>
              <a:t>ajudas de custo: </a:t>
            </a:r>
            <a:r>
              <a:rPr lang="pt-PT" sz="1400" dirty="0"/>
              <a:t>Portaria n.º 1553-D/2008 de 31 de </a:t>
            </a:r>
            <a:r>
              <a:rPr lang="pt-PT" sz="1400" dirty="0" smtClean="0"/>
              <a:t>dezembro</a:t>
            </a:r>
            <a:r>
              <a:rPr lang="pt-PT" sz="1400" dirty="0"/>
              <a:t>, com as alterações introduzidas pelo Decreto-Lei n.º 137/2010 de 28 de dezembro, ao </a:t>
            </a:r>
            <a:r>
              <a:rPr lang="pt-PT" sz="1400" dirty="0" smtClean="0"/>
              <a:t>Decreto-Lei nº </a:t>
            </a:r>
            <a:r>
              <a:rPr lang="pt-PT" sz="1400" dirty="0"/>
              <a:t>192/95, de </a:t>
            </a:r>
            <a:r>
              <a:rPr lang="pt-PT" sz="1400" dirty="0" smtClean="0"/>
              <a:t>28 de julho </a:t>
            </a:r>
            <a:r>
              <a:rPr lang="pt-PT" sz="1400" dirty="0"/>
              <a:t>e ao Decreto-Lei </a:t>
            </a:r>
            <a:r>
              <a:rPr lang="pt-PT" sz="1400" dirty="0" smtClean="0"/>
              <a:t>nº </a:t>
            </a:r>
            <a:r>
              <a:rPr lang="pt-PT" sz="1400" dirty="0"/>
              <a:t>106/98, </a:t>
            </a:r>
            <a:r>
              <a:rPr lang="pt-PT" sz="1400" dirty="0" smtClean="0"/>
              <a:t>24 de abril:</a:t>
            </a:r>
            <a:endParaRPr lang="pt-PT" sz="1400" dirty="0"/>
          </a:p>
          <a:p>
            <a:pPr marL="285750" indent="-285750" algn="just">
              <a:buFontTx/>
              <a:buChar char="-"/>
            </a:pPr>
            <a:r>
              <a:rPr lang="pt-PT" sz="1400" b="1" dirty="0"/>
              <a:t>Limites deslocações aéreas</a:t>
            </a:r>
            <a:r>
              <a:rPr lang="pt-PT" sz="1400" i="1" dirty="0" smtClean="0"/>
              <a:t>:</a:t>
            </a:r>
            <a:r>
              <a:rPr lang="pt-PT" sz="1400" dirty="0" smtClean="0"/>
              <a:t> Decreto-Lei </a:t>
            </a:r>
            <a:r>
              <a:rPr lang="pt-PT" sz="1400" dirty="0"/>
              <a:t>nº 134/2015 de 24 de julho e Portaria nº 260-C/2015 de 24 de agosto.</a:t>
            </a:r>
          </a:p>
        </p:txBody>
      </p:sp>
      <p:pic>
        <p:nvPicPr>
          <p:cNvPr id="7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G:\PO INTERREG V A\Comunicação\logos\logo-ancho_MAC 2014-2020_rgb_P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7" y="6097398"/>
            <a:ext cx="3085365" cy="7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8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ELEGIBILIDADE DA DESPESA</a:t>
            </a:r>
            <a:endParaRPr lang="es-ES" sz="28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" sz="2000" b="1" dirty="0" smtClean="0">
                <a:solidFill>
                  <a:srgbClr val="FF9900"/>
                </a:solidFill>
              </a:rPr>
              <a:t>JUSTIFICAÇÃO DA DESPESA PAGA </a:t>
            </a:r>
            <a:r>
              <a:rPr lang="es-ES" sz="2000" b="1" dirty="0">
                <a:solidFill>
                  <a:srgbClr val="FF9900"/>
                </a:solidFill>
              </a:rPr>
              <a:t>POR </a:t>
            </a:r>
            <a:r>
              <a:rPr lang="es-ES" sz="2000" b="1" dirty="0" smtClean="0">
                <a:solidFill>
                  <a:srgbClr val="FF9900"/>
                </a:solidFill>
              </a:rPr>
              <a:t>CATEGORIA </a:t>
            </a:r>
            <a:r>
              <a:rPr lang="es-ES" sz="2000" b="1" dirty="0">
                <a:solidFill>
                  <a:srgbClr val="FF9900"/>
                </a:solidFill>
              </a:rPr>
              <a:t>DE </a:t>
            </a:r>
            <a:r>
              <a:rPr lang="es-ES" sz="2000" b="1" dirty="0" smtClean="0">
                <a:solidFill>
                  <a:srgbClr val="FF9900"/>
                </a:solidFill>
              </a:rPr>
              <a:t>DESPESA</a:t>
            </a:r>
            <a:endParaRPr lang="es-ES" sz="2000" b="1" dirty="0">
              <a:solidFill>
                <a:srgbClr val="FF9900"/>
              </a:solidFill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8470719"/>
              </p:ext>
            </p:extLst>
          </p:nvPr>
        </p:nvGraphicFramePr>
        <p:xfrm>
          <a:off x="3691107" y="794884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>
                          <a:solidFill>
                            <a:srgbClr val="002060"/>
                          </a:solidFill>
                        </a:rPr>
                        <a:t>4.</a:t>
                      </a:r>
                      <a:r>
                        <a:rPr lang="es-ES_tradnl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DESPESA</a:t>
                      </a: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s-ES_tradnl" dirty="0">
                          <a:solidFill>
                            <a:srgbClr val="002060"/>
                          </a:solidFill>
                        </a:rPr>
                        <a:t>DE</a:t>
                      </a:r>
                      <a:r>
                        <a:rPr lang="es-ES_tradnl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EQUIPAMENTO</a:t>
                      </a:r>
                      <a:endParaRPr lang="es-ES_tradnl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3672635" y="1293094"/>
            <a:ext cx="783126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600" dirty="0" smtClean="0"/>
              <a:t>Despesa para financiar o custo dos equipamentos adquiridos, alugados ou arrendados pelo beneficiário. </a:t>
            </a:r>
          </a:p>
          <a:p>
            <a:pPr algn="just"/>
            <a:endParaRPr lang="pt-PT" sz="1600" dirty="0" smtClean="0"/>
          </a:p>
          <a:p>
            <a:pPr algn="just"/>
            <a:r>
              <a:rPr lang="pt-PT" sz="1600" dirty="0" smtClean="0"/>
              <a:t>Serão custos diretos do projeto sempre e quando existir uma relação direta entre o equipamento e os objetivos da operação, de acordo com o estabelecido no formulário de candidatura aprovado e se comprove a sua utilização exclusiva para a atividade.</a:t>
            </a:r>
          </a:p>
          <a:p>
            <a:pPr algn="just"/>
            <a:endParaRPr lang="pt-PT" sz="1600" dirty="0" smtClean="0"/>
          </a:p>
          <a:p>
            <a:pPr algn="just"/>
            <a:r>
              <a:rPr lang="pt-PT" sz="1600" dirty="0" smtClean="0"/>
              <a:t>Art.º 7 do Regulamento Delegado (UE): </a:t>
            </a:r>
          </a:p>
          <a:p>
            <a:endParaRPr lang="es-ES_tradnl" i="1" dirty="0"/>
          </a:p>
          <a:p>
            <a:endParaRPr lang="es-ES" i="1" dirty="0"/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204993"/>
              </p:ext>
            </p:extLst>
          </p:nvPr>
        </p:nvGraphicFramePr>
        <p:xfrm>
          <a:off x="3787360" y="3494176"/>
          <a:ext cx="5958219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582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71258">
                <a:tc>
                  <a:txBody>
                    <a:bodyPr/>
                    <a:lstStyle/>
                    <a:p>
                      <a:pPr marL="800100" lvl="1" indent="-342900" algn="just"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Equipamentos de escritório</a:t>
                      </a:r>
                    </a:p>
                    <a:p>
                      <a:pPr marL="800100" lvl="1" indent="-342900" algn="just"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Equipamentos e programas informáticos</a:t>
                      </a:r>
                    </a:p>
                    <a:p>
                      <a:pPr marL="800100" lvl="1" indent="-342900" algn="just"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Mobiliário e acessórios</a:t>
                      </a:r>
                    </a:p>
                    <a:p>
                      <a:pPr marL="800100" lvl="1" indent="-342900" algn="just"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Material de laboratório</a:t>
                      </a:r>
                    </a:p>
                    <a:p>
                      <a:pPr marL="800100" lvl="1" indent="-342900" algn="just"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Máquinas e instrumentos</a:t>
                      </a:r>
                    </a:p>
                    <a:p>
                      <a:pPr marL="800100" lvl="1" indent="-342900" algn="just"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Ferramentas e dispositivos</a:t>
                      </a:r>
                    </a:p>
                    <a:p>
                      <a:pPr marL="800100" lvl="1" indent="-342900" algn="just"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Veículos profissionais específicos, </a:t>
                      </a:r>
                      <a:r>
                        <a:rPr lang="pt-PT" sz="1600" b="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 acordo com a natureza da operação </a:t>
                      </a:r>
                    </a:p>
                    <a:p>
                      <a:pPr marL="800100" lvl="1" indent="-342900" algn="just"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Outros equipamentos específicos necessários à operação</a:t>
                      </a:r>
                      <a:endParaRPr lang="pt-PT" sz="1600" b="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G:\PO INTERREG V A\Comunicação\logos\logo-ancho_MAC 2014-2020_rgb_P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7" y="6097398"/>
            <a:ext cx="3085365" cy="7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58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ELEGIBILIDADE DA DESPESA</a:t>
            </a:r>
            <a:endParaRPr lang="es-ES" sz="28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" sz="2000" b="1" dirty="0" smtClean="0">
                <a:solidFill>
                  <a:srgbClr val="FF9900"/>
                </a:solidFill>
              </a:rPr>
              <a:t>JUSTIFICAÇÃO DA DESPESA </a:t>
            </a:r>
            <a:r>
              <a:rPr lang="es-ES" sz="2000" b="1" dirty="0">
                <a:solidFill>
                  <a:srgbClr val="FF9900"/>
                </a:solidFill>
              </a:rPr>
              <a:t>POR </a:t>
            </a:r>
            <a:r>
              <a:rPr lang="es-ES" sz="2000" b="1" dirty="0" smtClean="0">
                <a:solidFill>
                  <a:srgbClr val="FF9900"/>
                </a:solidFill>
              </a:rPr>
              <a:t>CATEGORIA </a:t>
            </a:r>
            <a:r>
              <a:rPr lang="es-ES" sz="2000" b="1" dirty="0">
                <a:solidFill>
                  <a:srgbClr val="FF9900"/>
                </a:solidFill>
              </a:rPr>
              <a:t>DE </a:t>
            </a:r>
            <a:r>
              <a:rPr lang="es-ES" sz="2000" b="1" dirty="0" smtClean="0">
                <a:solidFill>
                  <a:srgbClr val="FF9900"/>
                </a:solidFill>
              </a:rPr>
              <a:t>DESPESA</a:t>
            </a:r>
            <a:endParaRPr lang="es-ES" sz="2000" b="1" dirty="0">
              <a:solidFill>
                <a:srgbClr val="FF9900"/>
              </a:solidFill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119434"/>
              </p:ext>
            </p:extLst>
          </p:nvPr>
        </p:nvGraphicFramePr>
        <p:xfrm>
          <a:off x="3691107" y="794884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>
                          <a:solidFill>
                            <a:srgbClr val="002060"/>
                          </a:solidFill>
                        </a:rPr>
                        <a:t>4.</a:t>
                      </a:r>
                      <a:r>
                        <a:rPr lang="es-ES_tradnl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DESPESAS </a:t>
                      </a:r>
                      <a:r>
                        <a:rPr lang="es-ES_tradnl" dirty="0">
                          <a:solidFill>
                            <a:srgbClr val="002060"/>
                          </a:solidFill>
                        </a:rPr>
                        <a:t>DE</a:t>
                      </a:r>
                      <a:r>
                        <a:rPr lang="es-ES_tradnl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EQUIPAMENTO</a:t>
                      </a:r>
                      <a:endParaRPr lang="es-ES_tradnl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600825"/>
              </p:ext>
            </p:extLst>
          </p:nvPr>
        </p:nvGraphicFramePr>
        <p:xfrm>
          <a:off x="3718046" y="1236133"/>
          <a:ext cx="7812794" cy="454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86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54417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b="1" noProof="0" dirty="0" smtClean="0">
                          <a:solidFill>
                            <a:srgbClr val="FFC000"/>
                          </a:solidFill>
                        </a:rPr>
                        <a:t>DOCUMENTAÇÃO NECESSÁRIA PARA A SUA JUSTIFICAÇÃO:</a:t>
                      </a:r>
                      <a:endParaRPr lang="pt-PT" b="1" noProof="0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1600" u="none" noProof="0" dirty="0" smtClean="0"/>
                        <a:t>Aquisição</a:t>
                      </a:r>
                      <a:endParaRPr lang="pt-PT" sz="1600" u="none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 algn="just">
                        <a:buSzPct val="75000"/>
                        <a:buFont typeface="Courier New" panose="02070309020205020404" pitchFamily="49" charset="0"/>
                        <a:buChar char="o"/>
                      </a:pPr>
                      <a:r>
                        <a:rPr lang="pt-PT" sz="1600" noProof="0" dirty="0" smtClean="0"/>
                        <a:t>Justificativos de compra e de pagamento</a:t>
                      </a:r>
                    </a:p>
                    <a:p>
                      <a:pPr marL="285750" lvl="0" indent="-285750" algn="just">
                        <a:buSzPct val="75000"/>
                        <a:buFont typeface="Courier New" panose="02070309020205020404" pitchFamily="49" charset="0"/>
                        <a:buChar char="o"/>
                      </a:pPr>
                      <a:r>
                        <a:rPr lang="pt-PT" sz="1600" noProof="0" dirty="0" smtClean="0"/>
                        <a:t>Relatório  justificativo do cumprimento dos seguintes requisitos:</a:t>
                      </a:r>
                    </a:p>
                    <a:p>
                      <a:pPr marL="742950" lvl="1" indent="-285750" algn="just">
                        <a:buSzPct val="75000"/>
                        <a:buFont typeface="Wingdings" panose="05000000000000000000" pitchFamily="2" charset="2"/>
                        <a:buChar char="ü"/>
                      </a:pPr>
                      <a:r>
                        <a:rPr lang="pt-PT" sz="1600" noProof="0" dirty="0" smtClean="0"/>
                        <a:t>que os equipamentos</a:t>
                      </a:r>
                      <a:r>
                        <a:rPr lang="pt-PT" sz="1600" baseline="0" noProof="0" dirty="0" smtClean="0"/>
                        <a:t> </a:t>
                      </a:r>
                      <a:r>
                        <a:rPr lang="pt-PT" sz="1600" noProof="0" dirty="0" smtClean="0"/>
                        <a:t>são necessários para a execução do projeto;</a:t>
                      </a:r>
                    </a:p>
                    <a:p>
                      <a:pPr marL="742950" lvl="1" indent="-285750" algn="just">
                        <a:buSzPct val="75000"/>
                        <a:buFont typeface="Wingdings" panose="05000000000000000000" pitchFamily="2" charset="2"/>
                        <a:buChar char="ü"/>
                      </a:pPr>
                      <a:r>
                        <a:rPr lang="pt-PT" sz="1600" noProof="0" dirty="0" smtClean="0"/>
                        <a:t>que com</a:t>
                      </a:r>
                      <a:r>
                        <a:rPr lang="pt-PT" sz="1600" baseline="0" noProof="0" dirty="0" smtClean="0"/>
                        <a:t> os equipamentos </a:t>
                      </a:r>
                      <a:r>
                        <a:rPr lang="pt-PT" sz="1600" noProof="0" dirty="0" smtClean="0"/>
                        <a:t>se pretende uma durabilidade do objeto do projeto superior ao período de cofinanciamento e no mínimo de 5 anos (exceto nos casos em que a vida útil seja inferior);</a:t>
                      </a:r>
                    </a:p>
                    <a:p>
                      <a:pPr marL="742950" lvl="1" indent="-285750" algn="just">
                        <a:buSzPct val="75000"/>
                        <a:buFont typeface="Wingdings" panose="05000000000000000000" pitchFamily="2" charset="2"/>
                        <a:buChar char="ü"/>
                      </a:pPr>
                      <a:r>
                        <a:rPr lang="pt-PT" sz="1600" noProof="0" dirty="0" smtClean="0"/>
                        <a:t>que os equipamentos serão utilizados exclusivamente</a:t>
                      </a:r>
                      <a:r>
                        <a:rPr lang="pt-PT" sz="1600" baseline="0" noProof="0" dirty="0" smtClean="0"/>
                        <a:t> para a </a:t>
                      </a:r>
                      <a:r>
                        <a:rPr lang="pt-PT" sz="1600" noProof="0" dirty="0" smtClean="0"/>
                        <a:t>realização do projeto.</a:t>
                      </a:r>
                      <a:endParaRPr lang="pt-PT" sz="16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1600" u="none" noProof="0" dirty="0" smtClean="0"/>
                        <a:t>Aluguer</a:t>
                      </a:r>
                      <a:endParaRPr lang="pt-PT" sz="1600" u="none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75000"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pt-PT" sz="1600" noProof="0" dirty="0" smtClean="0"/>
                        <a:t>Fatura de aluguer e justificativo do pagamento e, se for o caso disso, o contrato;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75000"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pt-PT" sz="16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NÃO se aceitam faturas de aluguer de equipamento cujo valor de mercado seja inferior ao preço do citado aluguer.</a:t>
                      </a:r>
                      <a:endParaRPr lang="pt-PT" sz="1600" noProof="0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1600" u="none" noProof="0" dirty="0" smtClean="0"/>
                        <a:t>Amortização</a:t>
                      </a:r>
                      <a:endParaRPr lang="pt-PT" sz="1600" u="none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 algn="just">
                        <a:buSzPct val="75000"/>
                        <a:buFont typeface="Courier New" panose="02070309020205020404" pitchFamily="49" charset="0"/>
                        <a:buChar char="o"/>
                      </a:pPr>
                      <a:r>
                        <a:rPr lang="pt-PT" sz="1600" noProof="0" dirty="0" smtClean="0"/>
                        <a:t>documentos justificativos da despesa e pagamento da compra;</a:t>
                      </a:r>
                    </a:p>
                    <a:p>
                      <a:pPr marL="285750" lvl="0" indent="-285750" algn="just">
                        <a:buSzPct val="75000"/>
                        <a:buFont typeface="Courier New" panose="02070309020205020404" pitchFamily="49" charset="0"/>
                        <a:buChar char="o"/>
                      </a:pPr>
                      <a:r>
                        <a:rPr lang="pt-PT" sz="16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quadro financeiro de amortização;</a:t>
                      </a:r>
                    </a:p>
                    <a:p>
                      <a:pPr marL="285750" lvl="0" indent="-285750" algn="just">
                        <a:buSzPct val="75000"/>
                        <a:buFont typeface="Courier New" panose="02070309020205020404" pitchFamily="49" charset="0"/>
                        <a:buChar char="o"/>
                      </a:pPr>
                      <a:r>
                        <a:rPr lang="pt-PT" sz="16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declaração de que na aquisição do equipamento não foram utilizadas subvenções nacionais ou comunitárias</a:t>
                      </a:r>
                      <a:endParaRPr lang="pt-PT" sz="16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540712"/>
              </p:ext>
            </p:extLst>
          </p:nvPr>
        </p:nvGraphicFramePr>
        <p:xfrm>
          <a:off x="3709579" y="6071190"/>
          <a:ext cx="7812794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127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069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Não</a:t>
                      </a:r>
                      <a:r>
                        <a:rPr lang="pt-PT" sz="1600" b="0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é</a:t>
                      </a:r>
                      <a:r>
                        <a:rPr lang="pt-PT" sz="1600" b="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elegível a aquisição de equipamentos em segunda mão.</a:t>
                      </a:r>
                      <a:endParaRPr lang="pt-PT" sz="1600" b="0" noProof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Picture 2" descr="G:\PO INTERREG V A\Comunicação\logos\logo-ancho_MAC 2014-2020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7" y="6097398"/>
            <a:ext cx="3085365" cy="7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80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ELEGIBILIDADE DA DESPESA</a:t>
            </a:r>
            <a:endParaRPr lang="es-ES" sz="28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" sz="2000" b="1" dirty="0" smtClean="0">
                <a:solidFill>
                  <a:srgbClr val="FF9900"/>
                </a:solidFill>
              </a:rPr>
              <a:t>JUSTIFICAÇÃO DA DESPESA PAGA </a:t>
            </a:r>
            <a:r>
              <a:rPr lang="es-ES" sz="2000" b="1" dirty="0">
                <a:solidFill>
                  <a:srgbClr val="FF9900"/>
                </a:solidFill>
              </a:rPr>
              <a:t>POR </a:t>
            </a:r>
            <a:r>
              <a:rPr lang="es-ES" sz="2000" b="1" dirty="0" smtClean="0">
                <a:solidFill>
                  <a:srgbClr val="FF9900"/>
                </a:solidFill>
              </a:rPr>
              <a:t>CATEGORIA </a:t>
            </a:r>
            <a:r>
              <a:rPr lang="es-ES" sz="2000" b="1" dirty="0">
                <a:solidFill>
                  <a:srgbClr val="FF9900"/>
                </a:solidFill>
              </a:rPr>
              <a:t>DE </a:t>
            </a:r>
            <a:r>
              <a:rPr lang="es-ES" sz="2000" b="1" dirty="0" smtClean="0">
                <a:solidFill>
                  <a:srgbClr val="FF9900"/>
                </a:solidFill>
              </a:rPr>
              <a:t>DESPESA</a:t>
            </a:r>
            <a:endParaRPr lang="es-ES" sz="2000" b="1" dirty="0">
              <a:solidFill>
                <a:srgbClr val="FF9900"/>
              </a:solidFill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248887"/>
              </p:ext>
            </p:extLst>
          </p:nvPr>
        </p:nvGraphicFramePr>
        <p:xfrm>
          <a:off x="3691107" y="794884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>
                          <a:solidFill>
                            <a:srgbClr val="002060"/>
                          </a:solidFill>
                        </a:rPr>
                        <a:t>5.</a:t>
                      </a:r>
                      <a:r>
                        <a:rPr lang="es-ES_tradnl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DESPESAS COM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s-ES_tradnl" dirty="0" smtClean="0">
                          <a:solidFill>
                            <a:schemeClr val="tx1"/>
                          </a:solidFill>
                        </a:rPr>
                        <a:t>INSTALAÇÕES E </a:t>
                      </a: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ADMINSTRATIVAS</a:t>
                      </a:r>
                      <a:endParaRPr lang="es-ES_tradnl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3672635" y="1293094"/>
            <a:ext cx="78312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Dos contemplados no Art.º 4 do Regulamento Delegado (UE) 481/2014, consideram-se nesta categoria as seguintes despesas:</a:t>
            </a:r>
          </a:p>
          <a:p>
            <a:endParaRPr lang="es-ES_tradnl" i="1" dirty="0"/>
          </a:p>
          <a:p>
            <a:endParaRPr lang="es-ES" i="1" dirty="0"/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87199"/>
              </p:ext>
            </p:extLst>
          </p:nvPr>
        </p:nvGraphicFramePr>
        <p:xfrm>
          <a:off x="3782364" y="2063221"/>
          <a:ext cx="7559891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598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800100" lvl="1" indent="-342900" algn="just"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despesas bancárias de abertura e administração da conta (se a execução de uma operação exige a abertura de uma conta independente);</a:t>
                      </a:r>
                    </a:p>
                    <a:p>
                      <a:pPr marL="800100" lvl="1" indent="-342900" algn="just"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despesas de transações financeiras transnacionais;</a:t>
                      </a:r>
                    </a:p>
                    <a:p>
                      <a:pPr marL="800100" lvl="1" indent="-342900" algn="just"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pt-PT" sz="1600" b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despesas de aluguer de espaços (se for</a:t>
                      </a:r>
                      <a:r>
                        <a:rPr lang="pt-PT" sz="1600" b="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600" b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demonstrado a sua utilização em exclusivo para o projeto, assim como a sua vinculação direta). </a:t>
                      </a:r>
                      <a:endParaRPr lang="pt-PT" sz="1600" b="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CuadroTexto 10"/>
          <p:cNvSpPr txBox="1"/>
          <p:nvPr/>
        </p:nvSpPr>
        <p:spPr>
          <a:xfrm>
            <a:off x="3782364" y="3561553"/>
            <a:ext cx="7772413" cy="258532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rgbClr val="FFC000"/>
                </a:solidFill>
              </a:rPr>
              <a:t>DOCUMENTAÇÃO NECESSÁRIA PARA A SUA JUSTIFICAÇÃO:</a:t>
            </a:r>
          </a:p>
          <a:p>
            <a:endParaRPr lang="pt-PT" sz="800" b="1" dirty="0" smtClean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No caso de </a:t>
            </a:r>
            <a:r>
              <a:rPr lang="pt-PT" sz="1600" u="sng" dirty="0" smtClean="0"/>
              <a:t>despesas bancários e</a:t>
            </a:r>
            <a:r>
              <a:rPr lang="pt-PT" sz="1600" dirty="0" smtClean="0"/>
              <a:t> </a:t>
            </a:r>
            <a:r>
              <a:rPr lang="pt-PT" sz="1600" u="sng" dirty="0" smtClean="0"/>
              <a:t>transações financeiras transnacionais:</a:t>
            </a:r>
          </a:p>
          <a:p>
            <a:pPr marL="742950" lvl="1" indent="-285750">
              <a:buSzPct val="75000"/>
              <a:buFont typeface="Courier New" panose="02070309020205020404" pitchFamily="49" charset="0"/>
              <a:buChar char="o"/>
            </a:pPr>
            <a:r>
              <a:rPr lang="pt-PT" sz="1600" dirty="0" smtClean="0"/>
              <a:t>recibo correspondente dessas despesas;</a:t>
            </a:r>
          </a:p>
          <a:p>
            <a:pPr marL="742950" lvl="1" indent="-285750">
              <a:buSzPct val="75000"/>
              <a:buFont typeface="Courier New" panose="02070309020205020404" pitchFamily="49" charset="0"/>
              <a:buChar char="o"/>
            </a:pPr>
            <a:r>
              <a:rPr lang="pt-PT" sz="1600" dirty="0" smtClean="0"/>
              <a:t>comprovativo bancário do débito em conta dessas despesas.</a:t>
            </a:r>
          </a:p>
          <a:p>
            <a:pPr lvl="1">
              <a:buSzPct val="75000"/>
            </a:pPr>
            <a:endParaRPr lang="pt-PT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No caso de despesas de </a:t>
            </a:r>
            <a:r>
              <a:rPr lang="pt-PT" sz="1600" u="sng" dirty="0" smtClean="0"/>
              <a:t>aluguer de espaço (escritório)</a:t>
            </a:r>
            <a:r>
              <a:rPr lang="pt-PT" sz="1600" dirty="0" smtClean="0"/>
              <a:t>:</a:t>
            </a:r>
          </a:p>
          <a:p>
            <a:pPr marL="742950" lvl="1" indent="-285750" algn="just">
              <a:buSzPct val="75000"/>
              <a:buFont typeface="Courier New" panose="02070309020205020404" pitchFamily="49" charset="0"/>
              <a:buChar char="o"/>
            </a:pPr>
            <a:r>
              <a:rPr lang="pt-PT" sz="1600" dirty="0" smtClean="0"/>
              <a:t>contrato de aluguer onde conste o nome do projeto e do Programa;</a:t>
            </a:r>
          </a:p>
          <a:p>
            <a:pPr marL="742950" lvl="1" indent="-285750" algn="just">
              <a:buSzPct val="75000"/>
              <a:buFont typeface="Courier New" panose="02070309020205020404" pitchFamily="49" charset="0"/>
              <a:buChar char="o"/>
            </a:pPr>
            <a:r>
              <a:rPr lang="pt-PT" sz="1600" dirty="0" smtClean="0"/>
              <a:t>faturas, recibos e pagamento ou documentos contabilísticos de valor probatório equivalente;</a:t>
            </a:r>
          </a:p>
          <a:p>
            <a:pPr marL="742950" lvl="1" indent="-285750" algn="just">
              <a:buSzPct val="75000"/>
              <a:buFont typeface="Courier New" panose="02070309020205020404" pitchFamily="49" charset="0"/>
              <a:buChar char="o"/>
            </a:pPr>
            <a:r>
              <a:rPr lang="pt-PT" sz="1600" dirty="0" smtClean="0"/>
              <a:t>declaração que certifique a utilização em exclusivo para o projeto.</a:t>
            </a:r>
            <a:endParaRPr lang="pt-PT" sz="1600" dirty="0"/>
          </a:p>
        </p:txBody>
      </p:sp>
      <p:pic>
        <p:nvPicPr>
          <p:cNvPr id="8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G:\PO INTERREG V A\Comunicação\logos\logo-ancho_MAC 2014-2020_rgb_P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7" y="6097398"/>
            <a:ext cx="3085365" cy="7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21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ELEGIBILIDADE DA DESPESA</a:t>
            </a:r>
            <a:endParaRPr lang="es-ES" sz="28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" sz="2000" b="1" dirty="0" smtClean="0">
                <a:solidFill>
                  <a:srgbClr val="FF9900"/>
                </a:solidFill>
              </a:rPr>
              <a:t>JUSTIFICAÇÃO DA DESPESA PAGA </a:t>
            </a:r>
            <a:r>
              <a:rPr lang="es-ES" sz="2000" b="1" dirty="0">
                <a:solidFill>
                  <a:srgbClr val="FF9900"/>
                </a:solidFill>
              </a:rPr>
              <a:t>POR </a:t>
            </a:r>
            <a:r>
              <a:rPr lang="es-ES" sz="2000" b="1" dirty="0" smtClean="0">
                <a:solidFill>
                  <a:srgbClr val="FF9900"/>
                </a:solidFill>
              </a:rPr>
              <a:t>CATEGORIA </a:t>
            </a:r>
            <a:r>
              <a:rPr lang="es-ES" sz="2000" b="1" dirty="0">
                <a:solidFill>
                  <a:srgbClr val="FF9900"/>
                </a:solidFill>
              </a:rPr>
              <a:t>DE </a:t>
            </a:r>
            <a:r>
              <a:rPr lang="es-ES" sz="2000" b="1" dirty="0" smtClean="0">
                <a:solidFill>
                  <a:srgbClr val="FF9900"/>
                </a:solidFill>
              </a:rPr>
              <a:t>DESPESA</a:t>
            </a:r>
            <a:endParaRPr lang="es-ES" sz="2000" b="1" dirty="0">
              <a:solidFill>
                <a:srgbClr val="FF9900"/>
              </a:solidFill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328934"/>
              </p:ext>
            </p:extLst>
          </p:nvPr>
        </p:nvGraphicFramePr>
        <p:xfrm>
          <a:off x="3691106" y="794884"/>
          <a:ext cx="811989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198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>
                          <a:solidFill>
                            <a:srgbClr val="002060"/>
                          </a:solidFill>
                        </a:rPr>
                        <a:t>6. </a:t>
                      </a: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DESPESAS EM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s-ES_tradnl" baseline="0" dirty="0">
                          <a:solidFill>
                            <a:srgbClr val="002060"/>
                          </a:solidFill>
                        </a:rPr>
                        <a:t>OBRAS E 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INFRAESTRUTURAS </a:t>
                      </a:r>
                      <a:r>
                        <a:rPr lang="es-ES_tradnl" baseline="0" dirty="0">
                          <a:solidFill>
                            <a:srgbClr val="002060"/>
                          </a:solidFill>
                        </a:rPr>
                        <a:t>DE 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PEQUENA </a:t>
                      </a:r>
                      <a:r>
                        <a:rPr lang="es-ES_tradnl" baseline="0" dirty="0">
                          <a:solidFill>
                            <a:srgbClr val="002060"/>
                          </a:solidFill>
                        </a:rPr>
                        <a:t>ENVERGADURA</a:t>
                      </a:r>
                      <a:endParaRPr lang="es-ES_tradnl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268145"/>
              </p:ext>
            </p:extLst>
          </p:nvPr>
        </p:nvGraphicFramePr>
        <p:xfrm>
          <a:off x="3782364" y="1396081"/>
          <a:ext cx="7559891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598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457200" lvl="1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pt-PT" sz="1800" b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Despesas de execução de pequenas infraestruturas que sejam necessárias para a execução do projeto, se comprove a sua utilização exclusiva e estejam contempladas no formulário de candidatura.</a:t>
                      </a:r>
                    </a:p>
                    <a:p>
                      <a:pPr marL="457200" lvl="1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pt-PT" sz="1800" b="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Dever-se-á</a:t>
                      </a:r>
                      <a:r>
                        <a:rPr lang="pt-PT" sz="1800" b="0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800" b="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cumprir o estabelecido no art.º 69 do Regulamento (UE) nº 1303/2013.</a:t>
                      </a:r>
                      <a:endParaRPr lang="pt-PT" b="0" noProof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lvl="1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s-E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CuadroTexto 10"/>
          <p:cNvSpPr txBox="1"/>
          <p:nvPr/>
        </p:nvSpPr>
        <p:spPr>
          <a:xfrm>
            <a:off x="3823923" y="3239399"/>
            <a:ext cx="7772413" cy="270843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rgbClr val="FFC000"/>
                </a:solidFill>
              </a:rPr>
              <a:t>DOCUMENTAÇÃO NECESSÁRIA PARA A SUA JUSTIFICAÇÃO:</a:t>
            </a:r>
          </a:p>
          <a:p>
            <a:endParaRPr lang="pt-PT" sz="800" b="1" dirty="0" smtClean="0">
              <a:solidFill>
                <a:srgbClr val="FFC00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1600" dirty="0" smtClean="0"/>
              <a:t>Justificativos da despesa e do pagamento;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1600" dirty="0" smtClean="0"/>
              <a:t>Autos de Medição dos trabalhos realizados;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1600" dirty="0" smtClean="0"/>
              <a:t>Conta Final da empreitada;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1600" dirty="0" smtClean="0"/>
              <a:t>Relatório a justificar o seguinte:</a:t>
            </a:r>
          </a:p>
          <a:p>
            <a:pPr marL="742950" lvl="1" indent="-285750" algn="just">
              <a:buSzPct val="75000"/>
              <a:buFont typeface="Courier New" panose="02070309020205020404" pitchFamily="49" charset="0"/>
              <a:buChar char="o"/>
            </a:pPr>
            <a:r>
              <a:rPr lang="pt-PT" sz="1600" dirty="0" smtClean="0"/>
              <a:t>que são necessárias para a execução do projeto </a:t>
            </a:r>
          </a:p>
          <a:p>
            <a:pPr marL="742950" lvl="1" indent="-285750" algn="just">
              <a:buSzPct val="75000"/>
              <a:buFont typeface="Courier New" panose="02070309020205020404" pitchFamily="49" charset="0"/>
              <a:buChar char="o"/>
            </a:pPr>
            <a:r>
              <a:rPr lang="pt-PT" sz="1600" dirty="0" smtClean="0"/>
              <a:t>que se pretende uma durabilidade do  objeto do projeto superior ao período de cofinanciamento e como mínimo de 5 anos (exceto nos casos em que a vida útil seja inferior).</a:t>
            </a:r>
          </a:p>
          <a:p>
            <a:pPr marL="742950" lvl="1" indent="-285750" algn="just">
              <a:buSzPct val="75000"/>
              <a:buFont typeface="Courier New" panose="02070309020205020404" pitchFamily="49" charset="0"/>
              <a:buChar char="o"/>
            </a:pPr>
            <a:r>
              <a:rPr lang="pt-PT" sz="1600" dirty="0" smtClean="0"/>
              <a:t>que a sua utilização se destina exclusivamente para a realização do projeto.</a:t>
            </a:r>
            <a:endParaRPr lang="pt-PT" sz="1600" dirty="0"/>
          </a:p>
        </p:txBody>
      </p:sp>
      <p:pic>
        <p:nvPicPr>
          <p:cNvPr id="7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G:\PO INTERREG V A\Comunicação\logos\logo-ancho_MAC 2014-2020_rgb_P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7" y="6097398"/>
            <a:ext cx="3085365" cy="7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88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ELEGIBILIDADE DA DESPESA</a:t>
            </a:r>
            <a:endParaRPr lang="es-ES" sz="28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" sz="2000" b="1" dirty="0" smtClean="0">
                <a:solidFill>
                  <a:srgbClr val="FF9900"/>
                </a:solidFill>
              </a:rPr>
              <a:t>JUSTIFICAÇÃO DA DESPESA PAGA </a:t>
            </a:r>
            <a:r>
              <a:rPr lang="es-ES" sz="2000" b="1" dirty="0">
                <a:solidFill>
                  <a:srgbClr val="FF9900"/>
                </a:solidFill>
              </a:rPr>
              <a:t>POR </a:t>
            </a:r>
            <a:r>
              <a:rPr lang="es-ES" sz="2000" b="1" dirty="0" smtClean="0">
                <a:solidFill>
                  <a:srgbClr val="FF9900"/>
                </a:solidFill>
              </a:rPr>
              <a:t>CATEGORIA DA DESPESA</a:t>
            </a:r>
            <a:endParaRPr lang="es-ES" sz="2000" b="1" dirty="0">
              <a:solidFill>
                <a:srgbClr val="FF9900"/>
              </a:solidFill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4599204"/>
              </p:ext>
            </p:extLst>
          </p:nvPr>
        </p:nvGraphicFramePr>
        <p:xfrm>
          <a:off x="3691107" y="794884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CONTRATAÇÕES</a:t>
                      </a:r>
                      <a:endParaRPr lang="es-ES_tradnl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937275"/>
              </p:ext>
            </p:extLst>
          </p:nvPr>
        </p:nvGraphicFramePr>
        <p:xfrm>
          <a:off x="3782364" y="1396081"/>
          <a:ext cx="7740009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00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pt-PT" sz="1800" b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Só poderão ser contratadas aquelas atividades que não podem ser</a:t>
                      </a:r>
                      <a:r>
                        <a:rPr lang="pt-PT" sz="1800" b="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800" b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realizadas por si próprias ou cuja realização por terceiros permita cumprir com os princípios de economia, eficácia e eficiência que </a:t>
                      </a:r>
                      <a:r>
                        <a:rPr lang="pt-PT" sz="1800" b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toda a </a:t>
                      </a:r>
                      <a:r>
                        <a:rPr lang="pt-PT" sz="1800" b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gestão dos fundos públicos exige. </a:t>
                      </a:r>
                      <a:endParaRPr lang="pt-PT" sz="1800" b="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3691107" y="2540838"/>
            <a:ext cx="847437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dirty="0" smtClean="0"/>
              <a:t>Entende-se que </a:t>
            </a:r>
            <a:r>
              <a:rPr lang="pt-PT" sz="1600" u="sng" dirty="0" smtClean="0"/>
              <a:t>não pode realizar-se uma determinada atividade por si própria</a:t>
            </a:r>
            <a:r>
              <a:rPr lang="pt-PT" sz="1600" dirty="0" smtClean="0"/>
              <a:t>:</a:t>
            </a:r>
          </a:p>
          <a:p>
            <a:endParaRPr lang="pt-PT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Quando sejam atuações contratadas com terceiros </a:t>
            </a:r>
            <a:r>
              <a:rPr lang="pt-PT" sz="1600" dirty="0" smtClean="0"/>
              <a:t>que </a:t>
            </a:r>
            <a:r>
              <a:rPr lang="pt-PT" sz="1600" dirty="0" smtClean="0"/>
              <a:t>não constituam o objeto da atividade cofinanciada, mas um meio para </a:t>
            </a:r>
            <a:r>
              <a:rPr lang="pt-PT" sz="1600" dirty="0" smtClean="0"/>
              <a:t>alcançá-lo;</a:t>
            </a:r>
            <a:endParaRPr lang="pt-PT" sz="1600" dirty="0" smtClean="0"/>
          </a:p>
          <a:p>
            <a:endParaRPr lang="pt-PT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Quando pelo objeto do contrato não é expectável que o mesmo seja realizado diretamente pelo beneficiário por não constituir o objeto da sua atividade, ou porque não </a:t>
            </a:r>
            <a:r>
              <a:rPr lang="pt-PT" sz="1600" dirty="0" err="1" smtClean="0"/>
              <a:t>dispôe</a:t>
            </a:r>
            <a:r>
              <a:rPr lang="pt-PT" sz="1600" dirty="0" smtClean="0"/>
              <a:t> </a:t>
            </a:r>
            <a:r>
              <a:rPr lang="pt-PT" sz="1600" dirty="0" smtClean="0"/>
              <a:t>de meios pessoais ou materiais suficientes para o fazer.</a:t>
            </a:r>
          </a:p>
          <a:p>
            <a:endParaRPr lang="pt-PT" sz="1600" dirty="0" smtClean="0"/>
          </a:p>
          <a:p>
            <a:r>
              <a:rPr lang="pt-PT" sz="1600" dirty="0" smtClean="0"/>
              <a:t>Entende-se que </a:t>
            </a:r>
            <a:r>
              <a:rPr lang="pt-PT" sz="1600" u="sng" dirty="0" smtClean="0"/>
              <a:t>não cumpre com os princípios de economia, eficácia </a:t>
            </a:r>
            <a:r>
              <a:rPr lang="pt-PT" sz="1600" u="sng" dirty="0"/>
              <a:t>e</a:t>
            </a:r>
            <a:r>
              <a:rPr lang="pt-PT" sz="1600" u="sng" dirty="0" smtClean="0"/>
              <a:t> eficiência</a:t>
            </a:r>
            <a:r>
              <a:rPr lang="pt-PT" sz="1600" dirty="0" smtClean="0"/>
              <a:t> nos seguintes casos:</a:t>
            </a:r>
          </a:p>
          <a:p>
            <a:endParaRPr lang="pt-PT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Subcontratos que aumentem o custo de execução da operação sem valor acrescentado;</a:t>
            </a:r>
            <a:endParaRPr lang="pt-PT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Subcontratos com intermediários ou assessores, em que o pagamento consista numa percentagem do custo total da operação.</a:t>
            </a:r>
            <a:endParaRPr lang="pt-PT" sz="1600" dirty="0"/>
          </a:p>
        </p:txBody>
      </p:sp>
      <p:pic>
        <p:nvPicPr>
          <p:cNvPr id="7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G:\PO INTERREG V A\Comunicação\logos\logo-ancho_MAC 2014-2020_rgb_P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7" y="6097398"/>
            <a:ext cx="3085365" cy="7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80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ELEGIBILIDADE DA DESPESA</a:t>
            </a:r>
            <a:endParaRPr lang="es-ES" sz="28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" sz="2000" b="1" dirty="0" smtClean="0">
                <a:solidFill>
                  <a:srgbClr val="FF9900"/>
                </a:solidFill>
              </a:rPr>
              <a:t>JUSTIFICAÇÃO DA DESPESA PAGA </a:t>
            </a:r>
            <a:r>
              <a:rPr lang="es-ES" sz="2000" b="1" dirty="0">
                <a:solidFill>
                  <a:srgbClr val="FF9900"/>
                </a:solidFill>
              </a:rPr>
              <a:t>POR </a:t>
            </a:r>
            <a:r>
              <a:rPr lang="es-ES" sz="2000" b="1" dirty="0" smtClean="0">
                <a:solidFill>
                  <a:srgbClr val="FF9900"/>
                </a:solidFill>
              </a:rPr>
              <a:t>CATEGORIA </a:t>
            </a:r>
            <a:r>
              <a:rPr lang="es-ES" sz="2000" b="1" dirty="0">
                <a:solidFill>
                  <a:srgbClr val="FF9900"/>
                </a:solidFill>
              </a:rPr>
              <a:t>DE </a:t>
            </a:r>
            <a:r>
              <a:rPr lang="es-ES" sz="2000" b="1" dirty="0" smtClean="0">
                <a:solidFill>
                  <a:srgbClr val="FF9900"/>
                </a:solidFill>
              </a:rPr>
              <a:t>DESPESA</a:t>
            </a:r>
            <a:endParaRPr lang="es-ES" sz="2000" b="1" dirty="0">
              <a:solidFill>
                <a:srgbClr val="FF9900"/>
              </a:solidFill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476345"/>
              </p:ext>
            </p:extLst>
          </p:nvPr>
        </p:nvGraphicFramePr>
        <p:xfrm>
          <a:off x="3691107" y="794884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NORMAS APLICÁVEIS À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CONTRATAÇÃO</a:t>
                      </a:r>
                      <a:endParaRPr lang="es-ES_tradnl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900623"/>
              </p:ext>
            </p:extLst>
          </p:nvPr>
        </p:nvGraphicFramePr>
        <p:xfrm>
          <a:off x="3782364" y="1396081"/>
          <a:ext cx="7740009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00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pt-PT" sz="1800" b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Toda a documentação correspondente aos processos de contratação deverá ser conservada, tanto pela entidade contratada como pela entidade contratante, com a finalidade de facilitar os processos de auditoria e controlo. Para além disso, deverão comprometer-se a facilitar aos organismos responsáveis por estes processos, toda a documentação relacionada com as atividades contratadas.</a:t>
                      </a:r>
                      <a:endParaRPr lang="pt-PT" sz="1800" b="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3782364" y="3358754"/>
            <a:ext cx="78312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dirty="0" smtClean="0"/>
              <a:t>Consultar o Guia Financeiro sobre a documentação a disponibilizar pelos beneficiários relativamente ao expediente de contratação.</a:t>
            </a:r>
            <a:endParaRPr lang="pt-PT" sz="800" dirty="0"/>
          </a:p>
        </p:txBody>
      </p:sp>
      <p:pic>
        <p:nvPicPr>
          <p:cNvPr id="7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G:\PO INTERREG V A\Comunicação\logos\logo-ancho_MAC 2014-2020_rgb_P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7" y="6097398"/>
            <a:ext cx="3085365" cy="7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951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6032" y="1142999"/>
            <a:ext cx="2834640" cy="4614333"/>
          </a:xfrm>
        </p:spPr>
        <p:txBody>
          <a:bodyPr anchor="ctr">
            <a:normAutofit/>
          </a:bodyPr>
          <a:lstStyle/>
          <a:p>
            <a:pPr algn="ctr"/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 </a:t>
            </a: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FEDER </a:t>
            </a:r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FORA DA </a:t>
            </a: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ZONA </a:t>
            </a:r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</a:t>
            </a: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PROGRAMA QUE </a:t>
            </a:r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PERTENCE À UE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731287"/>
              </p:ext>
            </p:extLst>
          </p:nvPr>
        </p:nvGraphicFramePr>
        <p:xfrm>
          <a:off x="3691107" y="794884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DESPESA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s-ES_tradnl" baseline="0" dirty="0">
                          <a:solidFill>
                            <a:srgbClr val="002060"/>
                          </a:solidFill>
                        </a:rPr>
                        <a:t>FEDER 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FORA DA </a:t>
                      </a:r>
                      <a:r>
                        <a:rPr lang="es-ES_tradnl" baseline="0" dirty="0">
                          <a:solidFill>
                            <a:srgbClr val="002060"/>
                          </a:solidFill>
                        </a:rPr>
                        <a:t>ZONA 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DO </a:t>
                      </a:r>
                      <a:r>
                        <a:rPr lang="es-ES_tradnl" baseline="0" dirty="0">
                          <a:solidFill>
                            <a:srgbClr val="002060"/>
                          </a:solidFill>
                        </a:rPr>
                        <a:t>PROGRAMA QUE 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PERTENCE À </a:t>
                      </a:r>
                      <a:r>
                        <a:rPr lang="es-ES_tradnl" baseline="0" dirty="0">
                          <a:solidFill>
                            <a:srgbClr val="002060"/>
                          </a:solidFill>
                        </a:rPr>
                        <a:t>UE</a:t>
                      </a:r>
                      <a:endParaRPr lang="es-ES_tradnl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Rectángulo 8"/>
          <p:cNvSpPr/>
          <p:nvPr/>
        </p:nvSpPr>
        <p:spPr>
          <a:xfrm>
            <a:off x="3691108" y="1680450"/>
            <a:ext cx="79313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b="1" dirty="0" smtClean="0"/>
              <a:t>Normas:</a:t>
            </a:r>
            <a:endParaRPr lang="pt-PT" sz="1600" b="1" dirty="0" smtClean="0"/>
          </a:p>
          <a:p>
            <a:endParaRPr lang="pt-PT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Artigo 70.º do Regulamento (UE) </a:t>
            </a:r>
            <a:r>
              <a:rPr lang="pt-PT" sz="1600" dirty="0" smtClean="0"/>
              <a:t>nº </a:t>
            </a:r>
            <a:r>
              <a:rPr lang="pt-PT" sz="1600" dirty="0" smtClean="0"/>
              <a:t>1303/2013.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Artigo 20.º do Regulamento (UE) </a:t>
            </a:r>
            <a:r>
              <a:rPr lang="pt-PT" sz="1600" dirty="0" smtClean="0"/>
              <a:t>nº </a:t>
            </a:r>
            <a:r>
              <a:rPr lang="pt-PT" sz="1600" dirty="0" smtClean="0"/>
              <a:t>1299/2013.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Artigo 5.º do Regulamento Delegado (UE) </a:t>
            </a:r>
            <a:r>
              <a:rPr lang="pt-PT" sz="1600" dirty="0" smtClean="0"/>
              <a:t>nº </a:t>
            </a:r>
            <a:r>
              <a:rPr lang="pt-PT" sz="1600" dirty="0" smtClean="0"/>
              <a:t>481/2014.</a:t>
            </a:r>
            <a:endParaRPr lang="pt-PT" sz="800" dirty="0"/>
          </a:p>
        </p:txBody>
      </p:sp>
      <p:sp>
        <p:nvSpPr>
          <p:cNvPr id="10" name="Rectángulo 9"/>
          <p:cNvSpPr/>
          <p:nvPr/>
        </p:nvSpPr>
        <p:spPr>
          <a:xfrm>
            <a:off x="3691108" y="3126265"/>
            <a:ext cx="793139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dirty="0" smtClean="0"/>
              <a:t>As operações, </a:t>
            </a:r>
            <a:r>
              <a:rPr lang="pt-PT" sz="1600" b="1" dirty="0" smtClean="0"/>
              <a:t>regra </a:t>
            </a:r>
            <a:r>
              <a:rPr lang="pt-PT" sz="1600" b="1" dirty="0" smtClean="0"/>
              <a:t>geral, </a:t>
            </a:r>
            <a:r>
              <a:rPr lang="pt-PT" sz="1600" dirty="0" smtClean="0"/>
              <a:t>estarão localizadas na </a:t>
            </a:r>
            <a:r>
              <a:rPr lang="pt-PT" sz="1600" dirty="0" smtClean="0"/>
              <a:t>zona </a:t>
            </a:r>
            <a:r>
              <a:rPr lang="pt-PT" sz="1600" dirty="0" smtClean="0"/>
              <a:t>do </a:t>
            </a:r>
            <a:r>
              <a:rPr lang="pt-PT" sz="1600" dirty="0"/>
              <a:t>P</a:t>
            </a:r>
            <a:r>
              <a:rPr lang="pt-PT" sz="1600" dirty="0" smtClean="0"/>
              <a:t>rograma que pertence à União.</a:t>
            </a:r>
          </a:p>
          <a:p>
            <a:endParaRPr lang="pt-PT" sz="1600" dirty="0" smtClean="0"/>
          </a:p>
          <a:p>
            <a:pPr algn="just"/>
            <a:r>
              <a:rPr lang="pt-PT" sz="1600" dirty="0" smtClean="0"/>
              <a:t>Os projetos poderão realizar ações </a:t>
            </a:r>
            <a:r>
              <a:rPr lang="pt-PT" sz="1600" b="1" dirty="0" smtClean="0"/>
              <a:t>fora da </a:t>
            </a:r>
            <a:r>
              <a:rPr lang="pt-PT" sz="1600" b="1" dirty="0" smtClean="0"/>
              <a:t>zona </a:t>
            </a:r>
            <a:r>
              <a:rPr lang="pt-PT" sz="1600" b="1" dirty="0" smtClean="0"/>
              <a:t>do Programa </a:t>
            </a:r>
            <a:r>
              <a:rPr lang="pt-PT" sz="1600" dirty="0" smtClean="0"/>
              <a:t>que pertence à União Europeia, sempre que cumpram as seguintes condições:</a:t>
            </a:r>
          </a:p>
          <a:p>
            <a:pPr marL="342900" lvl="0" indent="-342900" algn="just">
              <a:buFont typeface="+mj-lt"/>
              <a:buAutoNum type="alphaLcParenR"/>
            </a:pPr>
            <a:r>
              <a:rPr lang="pt-PT" sz="1600" dirty="0" smtClean="0"/>
              <a:t>Que essas ações </a:t>
            </a:r>
            <a:r>
              <a:rPr lang="pt-PT" sz="1600" dirty="0" smtClean="0"/>
              <a:t>resultem </a:t>
            </a:r>
            <a:r>
              <a:rPr lang="pt-PT" sz="1600" dirty="0" smtClean="0"/>
              <a:t>em benefício da zona do Programa;</a:t>
            </a:r>
          </a:p>
          <a:p>
            <a:pPr marL="342900" lvl="0" indent="-342900" algn="just">
              <a:buFont typeface="+mj-lt"/>
              <a:buAutoNum type="alphaLcParenR"/>
            </a:pPr>
            <a:r>
              <a:rPr lang="pt-PT" sz="1600" dirty="0" smtClean="0"/>
              <a:t>Que o montante total alocado a essas ações </a:t>
            </a:r>
            <a:r>
              <a:rPr lang="pt-PT" sz="1600" b="1" dirty="0" smtClean="0"/>
              <a:t>não exceda 30% do apoio FEDER ao nível de projeto</a:t>
            </a:r>
            <a:r>
              <a:rPr lang="pt-PT" sz="1600" dirty="0"/>
              <a:t>;</a:t>
            </a:r>
            <a:endParaRPr lang="pt-PT" sz="1600" dirty="0" smtClean="0"/>
          </a:p>
          <a:p>
            <a:pPr marL="342900" lvl="0" indent="-342900" algn="just">
              <a:buFont typeface="+mj-lt"/>
              <a:buAutoNum type="alphaLcParenR"/>
            </a:pPr>
            <a:r>
              <a:rPr lang="pt-PT" sz="1600" dirty="0" smtClean="0"/>
              <a:t>Que as autoridades do Programa cumpram todas as obrigações de gestão, controlo e auditoria a respeito dessas despesas realizadas.</a:t>
            </a:r>
          </a:p>
          <a:p>
            <a:endParaRPr lang="es-ES" sz="1600" dirty="0"/>
          </a:p>
          <a:p>
            <a:endParaRPr lang="es-ES" sz="1600" dirty="0"/>
          </a:p>
          <a:p>
            <a:endParaRPr lang="es-ES" sz="1600" dirty="0"/>
          </a:p>
        </p:txBody>
      </p:sp>
      <p:pic>
        <p:nvPicPr>
          <p:cNvPr id="6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G:\PO INTERREG V A\Comunicação\logos\logo-ancho_MAC 2014-2020_rgb_P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7" y="6097398"/>
            <a:ext cx="3085365" cy="7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21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6032" y="1142999"/>
            <a:ext cx="2834640" cy="4614333"/>
          </a:xfrm>
        </p:spPr>
        <p:txBody>
          <a:bodyPr anchor="ctr">
            <a:normAutofit/>
          </a:bodyPr>
          <a:lstStyle/>
          <a:p>
            <a:pPr algn="ctr"/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 FORA DA </a:t>
            </a: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ZONA </a:t>
            </a:r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</a:t>
            </a: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PROGRAMA QUE </a:t>
            </a:r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PERTENCE À </a:t>
            </a: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UE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2883280"/>
              </p:ext>
            </p:extLst>
          </p:nvPr>
        </p:nvGraphicFramePr>
        <p:xfrm>
          <a:off x="3542270" y="766120"/>
          <a:ext cx="8155460" cy="37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554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688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DESPESA </a:t>
                      </a:r>
                      <a:r>
                        <a:rPr lang="es-ES_tradnl" baseline="0" dirty="0">
                          <a:solidFill>
                            <a:srgbClr val="002060"/>
                          </a:solidFill>
                        </a:rPr>
                        <a:t>FEDER 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FORA DA </a:t>
                      </a:r>
                      <a:r>
                        <a:rPr lang="es-ES_tradnl" baseline="0" dirty="0">
                          <a:solidFill>
                            <a:srgbClr val="002060"/>
                          </a:solidFill>
                        </a:rPr>
                        <a:t>ZONA 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DO </a:t>
                      </a:r>
                      <a:r>
                        <a:rPr lang="es-ES_tradnl" baseline="0" dirty="0">
                          <a:solidFill>
                            <a:srgbClr val="002060"/>
                          </a:solidFill>
                        </a:rPr>
                        <a:t>PROGRAMA QUE 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PERTENCE À U.E.</a:t>
                      </a:r>
                    </a:p>
                  </a:txBody>
                  <a:tcPr>
                    <a:solidFill>
                      <a:srgbClr val="C8DE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Rectángulo 8"/>
          <p:cNvSpPr/>
          <p:nvPr/>
        </p:nvSpPr>
        <p:spPr>
          <a:xfrm>
            <a:off x="3542270" y="1169694"/>
            <a:ext cx="826255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Princípio da ”localização da operação”.</a:t>
            </a:r>
          </a:p>
          <a:p>
            <a:endParaRPr lang="pt-PT" b="1" dirty="0" smtClean="0"/>
          </a:p>
          <a:p>
            <a:r>
              <a:rPr lang="pt-PT" b="1" dirty="0" smtClean="0"/>
              <a:t>Integram o </a:t>
            </a:r>
            <a:r>
              <a:rPr lang="pt-PT" b="1" dirty="0" smtClean="0"/>
              <a:t>limite dos 30%: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dirty="0" smtClean="0"/>
              <a:t>Despesas de bens materiais (equipamentos e infraestruturas) localizados no país </a:t>
            </a:r>
            <a:r>
              <a:rPr lang="pt-PT" dirty="0"/>
              <a:t>terceiro participante</a:t>
            </a:r>
            <a:r>
              <a:rPr lang="pt-PT" dirty="0" smtClean="0"/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dirty="0" smtClean="0"/>
              <a:t>Despesas de aluguer de material, localizado no país terceiro participante, se esse material estiver relacionado com um investimento produtivo ou a um investimento em equipamento e infraestruturas;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dirty="0" smtClean="0"/>
              <a:t>Despesas de viagens, alojamento </a:t>
            </a:r>
            <a:r>
              <a:rPr lang="pt-PT" dirty="0"/>
              <a:t>e</a:t>
            </a:r>
            <a:r>
              <a:rPr lang="pt-PT" dirty="0" smtClean="0"/>
              <a:t> deslocações locais no lugar de destino de outros participantes (que </a:t>
            </a:r>
            <a:r>
              <a:rPr lang="pt-PT" dirty="0" smtClean="0"/>
              <a:t>não </a:t>
            </a:r>
            <a:r>
              <a:rPr lang="pt-PT" dirty="0" smtClean="0"/>
              <a:t>seja pessoal do beneficiário) em atividades fora da </a:t>
            </a:r>
            <a:r>
              <a:rPr lang="pt-PT" dirty="0" smtClean="0"/>
              <a:t>zona </a:t>
            </a:r>
            <a:r>
              <a:rPr lang="pt-PT" dirty="0" smtClean="0"/>
              <a:t>do Programa correspondente à U.E. (</a:t>
            </a:r>
            <a:r>
              <a:rPr lang="pt-PT" b="1" dirty="0" err="1" smtClean="0"/>
              <a:t>Art</a:t>
            </a:r>
            <a:r>
              <a:rPr lang="pt-PT" b="1" dirty="0" smtClean="0"/>
              <a:t>. 5.6 </a:t>
            </a:r>
            <a:r>
              <a:rPr lang="pt-PT" b="1" dirty="0" smtClean="0"/>
              <a:t>do </a:t>
            </a:r>
            <a:r>
              <a:rPr lang="pt-PT" b="1" dirty="0" smtClean="0"/>
              <a:t>RD 481/2014</a:t>
            </a:r>
            <a:r>
              <a:rPr lang="pt-PT" dirty="0" smtClean="0"/>
              <a:t>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dirty="0" smtClean="0"/>
              <a:t>Despesas de promoção fora da zona do </a:t>
            </a:r>
            <a:r>
              <a:rPr lang="pt-PT" dirty="0" smtClean="0"/>
              <a:t>Programa </a:t>
            </a:r>
            <a:r>
              <a:rPr lang="pt-PT" dirty="0" smtClean="0"/>
              <a:t>correspondente à União que estejam ligados a um investimento produtivo ou equipamento ou infraestruturas, e a atividades desenvolvidas nessa dita zona (</a:t>
            </a:r>
            <a:r>
              <a:rPr lang="pt-PT" b="1" dirty="0" smtClean="0"/>
              <a:t>que não consistam em formação</a:t>
            </a:r>
            <a:r>
              <a:rPr lang="pt-PT" dirty="0" smtClean="0"/>
              <a:t>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dirty="0" smtClean="0"/>
              <a:t>Despesas relativas </a:t>
            </a:r>
            <a:r>
              <a:rPr lang="pt-PT" dirty="0"/>
              <a:t>a</a:t>
            </a:r>
            <a:r>
              <a:rPr lang="pt-PT" dirty="0" smtClean="0"/>
              <a:t>o desenvolvimento de uma atividade determinada ou prestação de </a:t>
            </a:r>
            <a:r>
              <a:rPr lang="pt-PT" dirty="0" smtClean="0"/>
              <a:t>serviços </a:t>
            </a:r>
            <a:r>
              <a:rPr lang="pt-PT" dirty="0" smtClean="0"/>
              <a:t>localizada fora da zona do </a:t>
            </a:r>
            <a:r>
              <a:rPr lang="pt-PT" dirty="0" smtClean="0"/>
              <a:t>Programa </a:t>
            </a:r>
            <a:r>
              <a:rPr lang="pt-PT" dirty="0" smtClean="0"/>
              <a:t>correspondente à União ou em benefício dessa zona (</a:t>
            </a:r>
            <a:r>
              <a:rPr lang="pt-PT" b="1" dirty="0" smtClean="0"/>
              <a:t>que não consistam em formação)</a:t>
            </a:r>
            <a:r>
              <a:rPr lang="pt-PT" dirty="0" smtClean="0"/>
              <a:t>.</a:t>
            </a:r>
            <a:endParaRPr lang="pt-PT" dirty="0"/>
          </a:p>
        </p:txBody>
      </p:sp>
      <p:pic>
        <p:nvPicPr>
          <p:cNvPr id="5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G:\PO INTERREG V A\Comunicação\logos\logo-ancho_MAC 2014-2020_rgb_P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7" y="6097398"/>
            <a:ext cx="3085365" cy="7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24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6032" y="1142999"/>
            <a:ext cx="2834640" cy="4614333"/>
          </a:xfrm>
        </p:spPr>
        <p:txBody>
          <a:bodyPr anchor="ctr">
            <a:normAutofit/>
          </a:bodyPr>
          <a:lstStyle/>
          <a:p>
            <a:pPr algn="ctr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 FORA DA ZONA DO PROGRAMA QUE PERTENCE À UE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/>
          </p:nvPr>
        </p:nvGraphicFramePr>
        <p:xfrm>
          <a:off x="3691107" y="794884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DESPESA FEDER FORA DA ZONA DO PROGRAMA QUE PERTENCE À U.E.</a:t>
                      </a:r>
                    </a:p>
                  </a:txBody>
                  <a:tcPr>
                    <a:solidFill>
                      <a:srgbClr val="C8DE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Rectángulo 8"/>
          <p:cNvSpPr/>
          <p:nvPr/>
        </p:nvSpPr>
        <p:spPr>
          <a:xfrm>
            <a:off x="3691107" y="1499141"/>
            <a:ext cx="7931398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Não </a:t>
            </a:r>
            <a:r>
              <a:rPr lang="pt-PT" b="1" dirty="0" smtClean="0"/>
              <a:t>integram o </a:t>
            </a:r>
            <a:r>
              <a:rPr lang="pt-PT" b="1" dirty="0" smtClean="0"/>
              <a:t>limite dos 30%:</a:t>
            </a:r>
          </a:p>
          <a:p>
            <a:endParaRPr lang="pt-PT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dirty="0" smtClean="0"/>
              <a:t>Despesas de viagem e alojamento e deslocações locais no lugar de destino, dos beneficiários FEDER da zona do </a:t>
            </a:r>
            <a:r>
              <a:rPr lang="pt-PT" dirty="0" smtClean="0"/>
              <a:t>Programa </a:t>
            </a:r>
            <a:r>
              <a:rPr lang="pt-PT" dirty="0" smtClean="0"/>
              <a:t>correspondente à U.E que se desloquem fora da zona do </a:t>
            </a:r>
            <a:r>
              <a:rPr lang="pt-PT" dirty="0" smtClean="0"/>
              <a:t>Programa </a:t>
            </a:r>
            <a:r>
              <a:rPr lang="pt-PT" dirty="0" smtClean="0"/>
              <a:t>da U.E (</a:t>
            </a:r>
            <a:r>
              <a:rPr lang="pt-PT" b="1" dirty="0" smtClean="0"/>
              <a:t>EXCEÇÃO</a:t>
            </a:r>
            <a:r>
              <a:rPr lang="pt-PT" dirty="0" smtClean="0"/>
              <a:t> </a:t>
            </a:r>
            <a:r>
              <a:rPr lang="pt-PT" b="1" dirty="0" smtClean="0"/>
              <a:t>Art. 5.8 </a:t>
            </a:r>
            <a:r>
              <a:rPr lang="pt-PT" b="1" dirty="0" smtClean="0"/>
              <a:t>do </a:t>
            </a:r>
            <a:r>
              <a:rPr lang="pt-PT" b="1" dirty="0" smtClean="0"/>
              <a:t>RD 481/2014</a:t>
            </a:r>
            <a:r>
              <a:rPr lang="pt-PT" dirty="0" smtClean="0"/>
              <a:t>);</a:t>
            </a:r>
            <a:endParaRPr lang="pt-PT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dirty="0" smtClean="0"/>
              <a:t>Despesas de viagem e alojamento de pessoal dos países terceiros participantes e/ou participantes associados, que sejam pagos pelos beneficiários FEDER para apoiar a assistência dessas entidades em ações desenvolvidas dentro da zona do </a:t>
            </a:r>
            <a:r>
              <a:rPr lang="pt-PT" dirty="0" smtClean="0"/>
              <a:t>Programa </a:t>
            </a:r>
            <a:r>
              <a:rPr lang="pt-PT" dirty="0" smtClean="0"/>
              <a:t>correspondente à U.E</a:t>
            </a:r>
            <a:r>
              <a:rPr lang="pt-PT" dirty="0" smtClean="0"/>
              <a:t>.;</a:t>
            </a:r>
            <a:endParaRPr lang="pt-PT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dirty="0" smtClean="0"/>
              <a:t>Despesas relativas a </a:t>
            </a:r>
            <a:r>
              <a:rPr lang="pt-PT" u="sng" dirty="0" smtClean="0"/>
              <a:t>atividades de promoção e desenvolvimento de capacidades (formação)</a:t>
            </a:r>
            <a:r>
              <a:rPr lang="pt-PT" dirty="0" smtClean="0"/>
              <a:t>, ainda que essas atividades se localizem em território fora da zona do </a:t>
            </a:r>
            <a:r>
              <a:rPr lang="pt-PT" dirty="0" smtClean="0"/>
              <a:t>Programa </a:t>
            </a:r>
            <a:r>
              <a:rPr lang="pt-PT" dirty="0" smtClean="0"/>
              <a:t>correspondente à U.E. (</a:t>
            </a:r>
            <a:r>
              <a:rPr lang="pt-PT" b="1" dirty="0" smtClean="0"/>
              <a:t>EXCEÇÃO</a:t>
            </a:r>
            <a:r>
              <a:rPr lang="pt-PT" dirty="0" smtClean="0"/>
              <a:t> </a:t>
            </a:r>
            <a:r>
              <a:rPr lang="pt-PT" b="1" dirty="0" smtClean="0"/>
              <a:t>Art.º 20.3 do Regulamento 1299/2013 e Art.5.5 </a:t>
            </a:r>
            <a:r>
              <a:rPr lang="pt-PT" b="1" dirty="0" smtClean="0"/>
              <a:t>do </a:t>
            </a:r>
            <a:r>
              <a:rPr lang="pt-PT" b="1" dirty="0" smtClean="0"/>
              <a:t>RD 481/2014</a:t>
            </a:r>
            <a:r>
              <a:rPr lang="pt-PT" dirty="0" smtClean="0"/>
              <a:t>).</a:t>
            </a:r>
          </a:p>
          <a:p>
            <a:pPr algn="just" hangingPunct="0"/>
            <a:r>
              <a:rPr lang="pt-PT" dirty="0" smtClean="0"/>
              <a:t> </a:t>
            </a:r>
          </a:p>
          <a:p>
            <a:pPr algn="just" hangingPunct="0"/>
            <a:r>
              <a:rPr lang="pt-PT" dirty="0" smtClean="0"/>
              <a:t>A justificação de todas estas despesas terá que cumprir todos os requisitos estabelecidos para justificar qualquer outra despesa cofinanciada pelo FEDER.</a:t>
            </a:r>
          </a:p>
          <a:p>
            <a:pPr algn="just" hangingPunct="0"/>
            <a:endParaRPr lang="es-ES" sz="1600" dirty="0"/>
          </a:p>
        </p:txBody>
      </p:sp>
      <p:pic>
        <p:nvPicPr>
          <p:cNvPr id="5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G:\PO INTERREG V A\Comunicação\logos\logo-ancho_MAC 2014-2020_rgb_P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7" y="6097398"/>
            <a:ext cx="3085365" cy="7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49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6032" y="2330823"/>
            <a:ext cx="2834640" cy="1705715"/>
          </a:xfrm>
        </p:spPr>
        <p:txBody>
          <a:bodyPr>
            <a:normAutofit/>
          </a:bodyPr>
          <a:lstStyle/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GESTÃO FINANCEIRA DOS PROJETOS 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0889" y="1830860"/>
            <a:ext cx="1998323" cy="1414365"/>
          </a:xfrm>
          <a:prstGeom prst="rect">
            <a:avLst/>
          </a:prstGeom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826476" y="739590"/>
            <a:ext cx="68676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0850" indent="-4508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84250" indent="-87313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25675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747963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7025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7274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846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6418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990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896937" lvl="1" indent="0" algn="ctr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b="1" dirty="0" smtClean="0">
                <a:solidFill>
                  <a:srgbClr val="000099"/>
                </a:solidFill>
                <a:latin typeface="+mn-lt"/>
              </a:rPr>
              <a:t>OBRIGADO PELA SUA ATENÇÃO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39492" y="3344610"/>
            <a:ext cx="7195126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39737" algn="ctr">
              <a:spcBef>
                <a:spcPct val="50000"/>
              </a:spcBef>
            </a:pPr>
            <a:r>
              <a:rPr lang="es-ES_tradnl" altLang="es-ES" sz="2400" b="1" dirty="0" smtClean="0">
                <a:solidFill>
                  <a:srgbClr val="000099"/>
                </a:solidFill>
              </a:rPr>
              <a:t>Secretaria Conjunta:</a:t>
            </a:r>
          </a:p>
          <a:p>
            <a:pPr marL="439737" algn="ctr">
              <a:spcBef>
                <a:spcPct val="50000"/>
              </a:spcBef>
            </a:pPr>
            <a:r>
              <a:rPr lang="es-ES_tradnl" altLang="es-ES" sz="2400" dirty="0" smtClean="0">
                <a:solidFill>
                  <a:srgbClr val="C00000"/>
                </a:solidFill>
              </a:rPr>
              <a:t>gestionproyectos@pct-mac.org</a:t>
            </a:r>
            <a:endParaRPr lang="es-ES_tradnl" altLang="es-ES" sz="2400" dirty="0">
              <a:solidFill>
                <a:srgbClr val="C00000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317304" y="1145971"/>
            <a:ext cx="41251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96937" lvl="1" indent="0" algn="ctr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b="1" dirty="0">
                <a:solidFill>
                  <a:srgbClr val="000099"/>
                </a:solidFill>
              </a:rPr>
              <a:t>www.mac-interreg.org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239493" y="4565007"/>
            <a:ext cx="7195126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39737" algn="ctr">
              <a:spcBef>
                <a:spcPct val="50000"/>
              </a:spcBef>
            </a:pPr>
            <a:r>
              <a:rPr lang="es-ES_tradnl" altLang="es-ES" sz="2400" b="1" dirty="0">
                <a:solidFill>
                  <a:srgbClr val="000099"/>
                </a:solidFill>
              </a:rPr>
              <a:t>Correspondente Regional da Madeira</a:t>
            </a:r>
          </a:p>
          <a:p>
            <a:pPr marL="439737" algn="ctr">
              <a:spcBef>
                <a:spcPct val="50000"/>
              </a:spcBef>
            </a:pPr>
            <a:r>
              <a:rPr lang="es-ES_tradnl" altLang="es-ES" sz="2400" dirty="0" smtClean="0">
                <a:solidFill>
                  <a:srgbClr val="C00000"/>
                </a:solidFill>
              </a:rPr>
              <a:t>idr@madeira.gov.pt</a:t>
            </a:r>
            <a:endParaRPr lang="es-ES_tradnl" altLang="es-ES" sz="2400" dirty="0">
              <a:solidFill>
                <a:srgbClr val="C00000"/>
              </a:solidFill>
            </a:endParaRPr>
          </a:p>
        </p:txBody>
      </p:sp>
      <p:pic>
        <p:nvPicPr>
          <p:cNvPr id="12" name="Picture 3" descr="G:\PO INTERREG V A\Comunicação\logos\FEDR_rgb_P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" y="44450"/>
            <a:ext cx="255428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G:\PO INTERREG V A\Comunicação\logos\logo-ancho_MAC 2014-2020_rgb_P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7" y="6097398"/>
            <a:ext cx="3085365" cy="7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10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co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rame" id="{F226E7A2-7162-461C-9490-D27D9DC04E43}" vid="{39D77354-939E-4A26-AE51-B3F9618B14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TM03457475[[fn=Marco]]</Template>
  <TotalTime>3488</TotalTime>
  <Words>3360</Words>
  <Application>Microsoft Office PowerPoint</Application>
  <PresentationFormat>Personalizados</PresentationFormat>
  <Paragraphs>383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27</vt:i4>
      </vt:variant>
    </vt:vector>
  </HeadingPairs>
  <TitlesOfParts>
    <vt:vector size="28" baseType="lpstr">
      <vt:lpstr>Marco</vt:lpstr>
      <vt:lpstr>Seminário Técnico para os beneficiários de projetos aprovados na 1.ª convocatória do  Programa INTERREG V-A MAC 2014-2020</vt:lpstr>
      <vt:lpstr>A GESTÃO FINANCEIRA  DOS  PROJETOS</vt:lpstr>
      <vt:lpstr>O CIRCUITO FINANCEIRO</vt:lpstr>
      <vt:lpstr>O CIRCUITO FINANCEIRO</vt:lpstr>
      <vt:lpstr>O CIRCUITO FINANCEIRO</vt:lpstr>
      <vt:lpstr>A ELEGIBILIDADE DA DESPESA</vt:lpstr>
      <vt:lpstr>A ELEGIBILIDADE DA DESPESA</vt:lpstr>
      <vt:lpstr>A ELEGIBILIDADE DA DESPESA</vt:lpstr>
      <vt:lpstr>A ELEGIBILIDADE DA DESPESA</vt:lpstr>
      <vt:lpstr>A ELEGIBILIDADE DA DESPESA</vt:lpstr>
      <vt:lpstr>A ELEGIBILIDADE DA DESPESA</vt:lpstr>
      <vt:lpstr>A ELEGIBILIDADE DA DESPESA</vt:lpstr>
      <vt:lpstr>A ELEGIBILIDADE DA DESPESA</vt:lpstr>
      <vt:lpstr>A ELEGIBILIDADE DA DESPESA</vt:lpstr>
      <vt:lpstr>A ELEGIBILIDADE DA DESPESA</vt:lpstr>
      <vt:lpstr>A ELEGIBILIDADE DA DESPESA</vt:lpstr>
      <vt:lpstr>A ELEGIBILIDADE DA DESPESA</vt:lpstr>
      <vt:lpstr>A ELEGIBILIDADE DA DESPESA</vt:lpstr>
      <vt:lpstr>A ELEGIBILIDADE DA DESPESA</vt:lpstr>
      <vt:lpstr>A ELEGIBILIDADE DA DESPESA</vt:lpstr>
      <vt:lpstr>A ELEGIBILIDADE DA DESPESA</vt:lpstr>
      <vt:lpstr>A ELEGIBILIDADE DA DESPESA</vt:lpstr>
      <vt:lpstr>A ELEGIBILIDADE DA DESPESA</vt:lpstr>
      <vt:lpstr>DESPESA FEDER FORA DA ZONA DO PROGRAMA QUE PERTENCE À UE</vt:lpstr>
      <vt:lpstr>DESPESA FORA DA ZONA DO PROGRAMA QUE PERTENCE À UE</vt:lpstr>
      <vt:lpstr>DESPESA FORA DA ZONA DO PROGRAMA QUE PERTENCE À UE</vt:lpstr>
      <vt:lpstr>A GESTÃO FINANCEIRA DOS PROJETOS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Jornadas Lanzamiento Interreg MAC 2014-2020</dc:title>
  <dc:creator>Mercedes Palancar</dc:creator>
  <cp:lastModifiedBy>Luis Leixo</cp:lastModifiedBy>
  <cp:revision>247</cp:revision>
  <cp:lastPrinted>2017-03-10T13:43:39Z</cp:lastPrinted>
  <dcterms:created xsi:type="dcterms:W3CDTF">2015-12-21T13:16:32Z</dcterms:created>
  <dcterms:modified xsi:type="dcterms:W3CDTF">2017-03-17T10:00:37Z</dcterms:modified>
</cp:coreProperties>
</file>